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3.xml" ContentType="application/vnd.openxmlformats-officedocument.theme+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4" r:id="rId1"/>
    <p:sldMasterId id="2147483670" r:id="rId2"/>
    <p:sldMasterId id="2147483672" r:id="rId3"/>
    <p:sldMasterId id="2147483677" r:id="rId4"/>
  </p:sldMasterIdLst>
  <p:notesMasterIdLst>
    <p:notesMasterId r:id="rId26"/>
  </p:notesMasterIdLst>
  <p:sldIdLst>
    <p:sldId id="307" r:id="rId5"/>
    <p:sldId id="308" r:id="rId6"/>
    <p:sldId id="294" r:id="rId7"/>
    <p:sldId id="305" r:id="rId8"/>
    <p:sldId id="291" r:id="rId9"/>
    <p:sldId id="293" r:id="rId10"/>
    <p:sldId id="289" r:id="rId11"/>
    <p:sldId id="303" r:id="rId12"/>
    <p:sldId id="296" r:id="rId13"/>
    <p:sldId id="310" r:id="rId14"/>
    <p:sldId id="297" r:id="rId15"/>
    <p:sldId id="298" r:id="rId16"/>
    <p:sldId id="299" r:id="rId17"/>
    <p:sldId id="300" r:id="rId18"/>
    <p:sldId id="301" r:id="rId19"/>
    <p:sldId id="311" r:id="rId20"/>
    <p:sldId id="302" r:id="rId21"/>
    <p:sldId id="309" r:id="rId22"/>
    <p:sldId id="286" r:id="rId23"/>
    <p:sldId id="283" r:id="rId24"/>
    <p:sldId id="284" r:id="rId25"/>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96AE"/>
    <a:srgbClr val="064885"/>
    <a:srgbClr val="0595AE"/>
    <a:srgbClr val="E6E6E6"/>
    <a:srgbClr val="001A72"/>
    <a:srgbClr val="057CA1"/>
    <a:srgbClr val="05568F"/>
    <a:srgbClr val="064077"/>
    <a:srgbClr val="0589A8"/>
    <a:srgbClr val="0663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間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202B0CA-FC54-4496-8BCA-5EF66A818D29}" styleName="濃色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淡色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81" autoAdjust="0"/>
    <p:restoredTop sz="94660"/>
  </p:normalViewPr>
  <p:slideViewPr>
    <p:cSldViewPr snapToGrid="0">
      <p:cViewPr varScale="1">
        <p:scale>
          <a:sx n="123" d="100"/>
          <a:sy n="123" d="100"/>
        </p:scale>
        <p:origin x="-336" y="-10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1.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58A22A-E5D9-41D2-96B3-0C305ABBA05F}" type="datetimeFigureOut">
              <a:rPr kumimoji="1" lang="ja-JP" altLang="en-US" smtClean="0"/>
              <a:t>23/11/21</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AF95DA-1DED-4351-A436-B02E859C15B5}" type="slidenum">
              <a:rPr kumimoji="1" lang="ja-JP" altLang="en-US" smtClean="0"/>
              <a:t>‹#›</a:t>
            </a:fld>
            <a:endParaRPr kumimoji="1" lang="ja-JP" altLang="en-US"/>
          </a:p>
        </p:txBody>
      </p:sp>
    </p:spTree>
    <p:extLst>
      <p:ext uri="{BB962C8B-B14F-4D97-AF65-F5344CB8AC3E}">
        <p14:creationId xmlns:p14="http://schemas.microsoft.com/office/powerpoint/2010/main" val="245434204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表紙［機密なし］">
    <p:spTree>
      <p:nvGrpSpPr>
        <p:cNvPr id="1" name=""/>
        <p:cNvGrpSpPr/>
        <p:nvPr/>
      </p:nvGrpSpPr>
      <p:grpSpPr>
        <a:xfrm>
          <a:off x="0" y="0"/>
          <a:ext cx="0" cy="0"/>
          <a:chOff x="0" y="0"/>
          <a:chExt cx="0" cy="0"/>
        </a:xfrm>
      </p:grpSpPr>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23/11/21</a:t>
            </a:fld>
            <a:endParaRPr kumimoji="1" lang="ja-JP" altLang="en-US"/>
          </a:p>
        </p:txBody>
      </p:sp>
    </p:spTree>
    <p:extLst>
      <p:ext uri="{BB962C8B-B14F-4D97-AF65-F5344CB8AC3E}">
        <p14:creationId xmlns:p14="http://schemas.microsoft.com/office/powerpoint/2010/main" val="41941067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見出し2行">
    <p:spTree>
      <p:nvGrpSpPr>
        <p:cNvPr id="1" name=""/>
        <p:cNvGrpSpPr/>
        <p:nvPr/>
      </p:nvGrpSpPr>
      <p:grpSpPr>
        <a:xfrm>
          <a:off x="0" y="0"/>
          <a:ext cx="0" cy="0"/>
          <a:chOff x="0" y="0"/>
          <a:chExt cx="0" cy="0"/>
        </a:xfrm>
      </p:grpSpPr>
      <p:sp>
        <p:nvSpPr>
          <p:cNvPr id="5" name="テキスト プレースホルダー 5"/>
          <p:cNvSpPr>
            <a:spLocks noGrp="1"/>
          </p:cNvSpPr>
          <p:nvPr>
            <p:ph type="body" sz="quarter" idx="20" hasCustomPrompt="1"/>
          </p:nvPr>
        </p:nvSpPr>
        <p:spPr>
          <a:xfrm>
            <a:off x="443077" y="273600"/>
            <a:ext cx="11341555" cy="779136"/>
          </a:xfrm>
          <a:prstGeom prst="rect">
            <a:avLst/>
          </a:prstGeom>
        </p:spPr>
        <p:txBody>
          <a:bodyPr/>
          <a:lstStyle>
            <a:lvl1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sz="2400">
                <a:solidFill>
                  <a:schemeClr val="tx2"/>
                </a:solidFill>
              </a:defRPr>
            </a:lvl1pPr>
            <a:lvl2pPr>
              <a:defRPr sz="2400"/>
            </a:lvl2pPr>
            <a:lvl3pPr>
              <a:defRPr sz="2400"/>
            </a:lvl3pPr>
            <a:lvl4pPr>
              <a:defRPr sz="2400"/>
            </a:lvl4pPr>
            <a:lvl5pPr>
              <a:defRPr sz="2400"/>
            </a:lvl5pPr>
          </a:lstStyle>
          <a:p>
            <a:pPr lvl="0"/>
            <a:r>
              <a:rPr kumimoji="1" lang="ja-JP" altLang="en-US" dirty="0"/>
              <a:t>ページ見出し </a:t>
            </a:r>
            <a:r>
              <a:rPr kumimoji="1" lang="en-US" altLang="ja-JP" dirty="0"/>
              <a:t>2</a:t>
            </a:r>
            <a:r>
              <a:rPr kumimoji="1" lang="ja-JP" altLang="en-US" dirty="0"/>
              <a:t>行 メイリオ</a:t>
            </a:r>
            <a:r>
              <a:rPr kumimoji="1" lang="en-US" altLang="ja-JP" dirty="0"/>
              <a:t>24pt</a:t>
            </a:r>
          </a:p>
        </p:txBody>
      </p:sp>
      <p:sp>
        <p:nvSpPr>
          <p:cNvPr id="8" name="テキスト プレースホルダー 2">
            <a:extLst>
              <a:ext uri="{FF2B5EF4-FFF2-40B4-BE49-F238E27FC236}">
                <a16:creationId xmlns:a16="http://schemas.microsoft.com/office/drawing/2014/main" xmlns="" id="{D36865C0-32FD-6041-BDCE-3C31AE2B383C}"/>
              </a:ext>
            </a:extLst>
          </p:cNvPr>
          <p:cNvSpPr>
            <a:spLocks noGrp="1"/>
          </p:cNvSpPr>
          <p:nvPr>
            <p:ph type="body" sz="quarter" idx="22" hasCustomPrompt="1"/>
          </p:nvPr>
        </p:nvSpPr>
        <p:spPr>
          <a:xfrm>
            <a:off x="443078" y="1232736"/>
            <a:ext cx="11341554" cy="5171664"/>
          </a:xfrm>
          <a:prstGeom prst="rect">
            <a:avLst/>
          </a:prstGeom>
        </p:spPr>
        <p:txBody>
          <a:bodyPr/>
          <a:lstStyle>
            <a:lvl1pPr marL="0" indent="0">
              <a:spcBef>
                <a:spcPts val="0"/>
              </a:spcBef>
              <a:buNone/>
              <a:defRPr sz="21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本文</a:t>
            </a:r>
            <a:r>
              <a:rPr kumimoji="1" lang="en-US" altLang="ja-JP" dirty="0"/>
              <a:t> </a:t>
            </a:r>
            <a:r>
              <a:rPr kumimoji="1" lang="ja-JP" altLang="en-US" dirty="0"/>
              <a:t>メイリオ</a:t>
            </a:r>
            <a:r>
              <a:rPr kumimoji="1" lang="en-US" altLang="ja-JP" dirty="0"/>
              <a:t>21pt</a:t>
            </a:r>
            <a:endParaRPr kumimoji="1" lang="ja-JP" altLang="en-US" dirty="0"/>
          </a:p>
        </p:txBody>
      </p:sp>
      <p:sp>
        <p:nvSpPr>
          <p:cNvPr id="6" name="日付プレースホルダー 3"/>
          <p:cNvSpPr>
            <a:spLocks noGrp="1"/>
          </p:cNvSpPr>
          <p:nvPr>
            <p:ph type="dt" sz="half" idx="19"/>
          </p:nvPr>
        </p:nvSpPr>
        <p:spPr>
          <a:xfrm>
            <a:off x="6962400" y="6668516"/>
            <a:ext cx="2228850" cy="129789"/>
          </a:xfrm>
        </p:spPr>
        <p:txBody>
          <a:bodyPr/>
          <a:lstStyle/>
          <a:p>
            <a:fld id="{FCAFAC13-DB77-42F2-BE26-45BA5532FD50}" type="datetime4">
              <a:rPr lang="en-US" altLang="ja-JP" smtClean="0"/>
              <a:pPr/>
              <a:t>2023年 11月 21日 </a:t>
            </a:fld>
            <a:endParaRPr lang="en-US" dirty="0"/>
          </a:p>
        </p:txBody>
      </p:sp>
    </p:spTree>
    <p:extLst>
      <p:ext uri="{BB962C8B-B14F-4D97-AF65-F5344CB8AC3E}">
        <p14:creationId xmlns:p14="http://schemas.microsoft.com/office/powerpoint/2010/main" val="83338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目次">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xmlns="" id="{78E4C2EF-773D-B34F-B303-741257996BEA}"/>
              </a:ext>
            </a:extLst>
          </p:cNvPr>
          <p:cNvSpPr txBox="1"/>
          <p:nvPr userDrawn="1"/>
        </p:nvSpPr>
        <p:spPr>
          <a:xfrm>
            <a:off x="443077" y="306000"/>
            <a:ext cx="11302892" cy="307777"/>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000" b="1">
                <a:solidFill>
                  <a:schemeClr val="tx1"/>
                </a:solidFill>
                <a:latin typeface="メイリオ" panose="020B0604030504040204" pitchFamily="50" charset="-128"/>
                <a:ea typeface="メイリオ" panose="020B0604030504040204" pitchFamily="50" charset="-128"/>
              </a:rPr>
              <a:t>CONTENTS</a:t>
            </a:r>
            <a:endParaRPr kumimoji="1" lang="ja-JP" altLang="en-US" sz="2000" b="1">
              <a:solidFill>
                <a:schemeClr val="tx1"/>
              </a:solidFill>
              <a:latin typeface="メイリオ" panose="020B0604030504040204" pitchFamily="50" charset="-128"/>
              <a:ea typeface="メイリオ" panose="020B0604030504040204" pitchFamily="50" charset="-128"/>
            </a:endParaRPr>
          </a:p>
        </p:txBody>
      </p:sp>
      <p:sp>
        <p:nvSpPr>
          <p:cNvPr id="8" name="テキスト プレースホルダー 2">
            <a:extLst>
              <a:ext uri="{FF2B5EF4-FFF2-40B4-BE49-F238E27FC236}">
                <a16:creationId xmlns:a16="http://schemas.microsoft.com/office/drawing/2014/main" xmlns="" id="{CAA40E23-9A1E-0940-A59B-09CD3AAE8716}"/>
              </a:ext>
            </a:extLst>
          </p:cNvPr>
          <p:cNvSpPr>
            <a:spLocks noGrp="1"/>
          </p:cNvSpPr>
          <p:nvPr>
            <p:ph type="body" sz="quarter" idx="18" hasCustomPrompt="1"/>
          </p:nvPr>
        </p:nvSpPr>
        <p:spPr>
          <a:xfrm>
            <a:off x="996842" y="1080000"/>
            <a:ext cx="10198316" cy="5004000"/>
          </a:xfrm>
          <a:prstGeom prst="rect">
            <a:avLst/>
          </a:prstGeom>
        </p:spPr>
        <p:txBody>
          <a:bodyPr>
            <a:normAutofit/>
          </a:bodyPr>
          <a:lstStyle>
            <a:lvl1pPr marL="0" indent="0">
              <a:lnSpc>
                <a:spcPct val="100000"/>
              </a:lnSpc>
              <a:spcBef>
                <a:spcPts val="0"/>
              </a:spcBef>
              <a:buNone/>
              <a:defRPr sz="2400" b="1" baseline="0">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en-US" altLang="ja-JP"/>
              <a:t>1</a:t>
            </a:r>
            <a:r>
              <a:rPr kumimoji="1" lang="ja-JP" altLang="en-US"/>
              <a:t>　項目タイトル</a:t>
            </a:r>
            <a:r>
              <a:rPr kumimoji="1" lang="en-US" altLang="ja-JP"/>
              <a:t> </a:t>
            </a:r>
            <a:r>
              <a:rPr kumimoji="1" lang="ja-JP" altLang="en-US"/>
              <a:t>メイリオ</a:t>
            </a:r>
            <a:r>
              <a:rPr kumimoji="1" lang="en-US" altLang="ja-JP"/>
              <a:t>24pt</a:t>
            </a:r>
          </a:p>
        </p:txBody>
      </p:sp>
    </p:spTree>
    <p:extLst>
      <p:ext uri="{BB962C8B-B14F-4D97-AF65-F5344CB8AC3E}">
        <p14:creationId xmlns:p14="http://schemas.microsoft.com/office/powerpoint/2010/main" val="15564849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扉">
    <p:spTree>
      <p:nvGrpSpPr>
        <p:cNvPr id="1" name=""/>
        <p:cNvGrpSpPr/>
        <p:nvPr/>
      </p:nvGrpSpPr>
      <p:grpSpPr>
        <a:xfrm>
          <a:off x="0" y="0"/>
          <a:ext cx="0" cy="0"/>
          <a:chOff x="0" y="0"/>
          <a:chExt cx="0" cy="0"/>
        </a:xfrm>
      </p:grpSpPr>
      <p:sp>
        <p:nvSpPr>
          <p:cNvPr id="10" name="テキスト プレースホルダー 2">
            <a:extLst>
              <a:ext uri="{FF2B5EF4-FFF2-40B4-BE49-F238E27FC236}">
                <a16:creationId xmlns:a16="http://schemas.microsoft.com/office/drawing/2014/main" xmlns="" id="{875E482E-9BA5-584D-A377-01176B057662}"/>
              </a:ext>
            </a:extLst>
          </p:cNvPr>
          <p:cNvSpPr>
            <a:spLocks noGrp="1"/>
          </p:cNvSpPr>
          <p:nvPr>
            <p:ph type="body" sz="quarter" idx="18" hasCustomPrompt="1"/>
          </p:nvPr>
        </p:nvSpPr>
        <p:spPr>
          <a:xfrm>
            <a:off x="443077" y="2520001"/>
            <a:ext cx="11307323" cy="1655999"/>
          </a:xfrm>
          <a:prstGeom prst="rect">
            <a:avLst/>
          </a:prstGeom>
          <a:noFill/>
        </p:spPr>
        <p:txBody>
          <a:bodyPr anchor="ctr" anchorCtr="0"/>
          <a:lstStyle>
            <a:lvl1pPr marL="0" marR="0" indent="0" algn="ctr" defTabSz="914400" rtl="0" eaLnBrk="1" fontAlgn="auto" latinLnBrk="0" hangingPunct="1">
              <a:lnSpc>
                <a:spcPct val="100000"/>
              </a:lnSpc>
              <a:spcBef>
                <a:spcPts val="0"/>
              </a:spcBef>
              <a:spcAft>
                <a:spcPts val="0"/>
              </a:spcAft>
              <a:buClrTx/>
              <a:buSzTx/>
              <a:buFontTx/>
              <a:buNone/>
              <a:tabLst/>
              <a:def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項目タイトル</a:t>
            </a:r>
            <a:r>
              <a:rPr kumimoji="1" lang="en-US" altLang="ja-JP"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30pt</a:t>
            </a:r>
            <a:endParaRPr kumimoji="1" lang="ja-JP" altLang="en-US" sz="3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50572783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見出し1行">
    <p:spTree>
      <p:nvGrpSpPr>
        <p:cNvPr id="1" name=""/>
        <p:cNvGrpSpPr/>
        <p:nvPr/>
      </p:nvGrpSpPr>
      <p:grpSpPr>
        <a:xfrm>
          <a:off x="0" y="0"/>
          <a:ext cx="0" cy="0"/>
          <a:chOff x="0" y="0"/>
          <a:chExt cx="0" cy="0"/>
        </a:xfrm>
      </p:grpSpPr>
      <p:sp>
        <p:nvSpPr>
          <p:cNvPr id="19" name="テキスト プレースホルダー 2">
            <a:extLst>
              <a:ext uri="{FF2B5EF4-FFF2-40B4-BE49-F238E27FC236}">
                <a16:creationId xmlns:a16="http://schemas.microsoft.com/office/drawing/2014/main" xmlns="" id="{3E2ADED7-0ED2-7C47-B4C0-1E5C776280C5}"/>
              </a:ext>
            </a:extLst>
          </p:cNvPr>
          <p:cNvSpPr>
            <a:spLocks noGrp="1"/>
          </p:cNvSpPr>
          <p:nvPr>
            <p:ph type="body" sz="quarter" idx="18" hasCustomPrompt="1"/>
          </p:nvPr>
        </p:nvSpPr>
        <p:spPr>
          <a:xfrm>
            <a:off x="443077" y="767396"/>
            <a:ext cx="11307323" cy="5637600"/>
          </a:xfrm>
          <a:prstGeom prst="rect">
            <a:avLst/>
          </a:prstGeom>
        </p:spPr>
        <p:txBody>
          <a:bodyPr/>
          <a:lstStyle>
            <a:lvl1pPr marL="0" indent="0">
              <a:spcBef>
                <a:spcPts val="0"/>
              </a:spcBef>
              <a:buNone/>
              <a:defRPr sz="18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a:t>本文</a:t>
            </a:r>
            <a:r>
              <a:rPr kumimoji="1" lang="en-US" altLang="ja-JP"/>
              <a:t> </a:t>
            </a:r>
            <a:r>
              <a:rPr kumimoji="1" lang="ja-JP" altLang="en-US"/>
              <a:t>メイリオ</a:t>
            </a:r>
            <a:r>
              <a:rPr kumimoji="1" lang="en-US" altLang="ja-JP"/>
              <a:t>18pt</a:t>
            </a:r>
            <a:endParaRPr kumimoji="1" lang="ja-JP" altLang="en-US"/>
          </a:p>
        </p:txBody>
      </p:sp>
      <p:sp>
        <p:nvSpPr>
          <p:cNvPr id="21" name="テキスト プレースホルダー 2">
            <a:extLst>
              <a:ext uri="{FF2B5EF4-FFF2-40B4-BE49-F238E27FC236}">
                <a16:creationId xmlns:a16="http://schemas.microsoft.com/office/drawing/2014/main" xmlns="" id="{015466B9-7F06-204A-B53C-64E4557C2532}"/>
              </a:ext>
            </a:extLst>
          </p:cNvPr>
          <p:cNvSpPr>
            <a:spLocks noGrp="1"/>
          </p:cNvSpPr>
          <p:nvPr>
            <p:ph type="body" sz="quarter" idx="19" hasCustomPrompt="1"/>
          </p:nvPr>
        </p:nvSpPr>
        <p:spPr>
          <a:xfrm>
            <a:off x="443077" y="306000"/>
            <a:ext cx="11307323" cy="306000"/>
          </a:xfrm>
          <a:prstGeom prst="rect">
            <a:avLst/>
          </a:prstGeom>
        </p:spPr>
        <p:txBody>
          <a:bodyPr anchor="t" anchorCtr="0"/>
          <a:lstStyle>
            <a:lvl1pPr marL="0" marR="0" indent="0" algn="l" defTabSz="914400" rtl="0" eaLnBrk="1" fontAlgn="auto" latinLnBrk="0" hangingPunct="1">
              <a:lnSpc>
                <a:spcPct val="100000"/>
              </a:lnSpc>
              <a:spcBef>
                <a:spcPts val="0"/>
              </a:spcBef>
              <a:spcAft>
                <a:spcPts val="0"/>
              </a:spcAft>
              <a:buClrTx/>
              <a:buSzTx/>
              <a:buFontTx/>
              <a:buNone/>
              <a:tabLst/>
              <a:def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ページ見出し</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20pt</a:t>
            </a:r>
            <a:endPar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36210236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見出し2行">
    <p:spTree>
      <p:nvGrpSpPr>
        <p:cNvPr id="1" name=""/>
        <p:cNvGrpSpPr/>
        <p:nvPr/>
      </p:nvGrpSpPr>
      <p:grpSpPr>
        <a:xfrm>
          <a:off x="0" y="0"/>
          <a:ext cx="0" cy="0"/>
          <a:chOff x="0" y="0"/>
          <a:chExt cx="0" cy="0"/>
        </a:xfrm>
      </p:grpSpPr>
      <p:sp>
        <p:nvSpPr>
          <p:cNvPr id="21" name="テキスト プレースホルダー 2">
            <a:extLst>
              <a:ext uri="{FF2B5EF4-FFF2-40B4-BE49-F238E27FC236}">
                <a16:creationId xmlns:a16="http://schemas.microsoft.com/office/drawing/2014/main" xmlns="" id="{C9A4CBBA-B6A9-0844-B2B8-6153993E5562}"/>
              </a:ext>
            </a:extLst>
          </p:cNvPr>
          <p:cNvSpPr>
            <a:spLocks noGrp="1"/>
          </p:cNvSpPr>
          <p:nvPr>
            <p:ph type="body" sz="quarter" idx="18" hasCustomPrompt="1"/>
          </p:nvPr>
        </p:nvSpPr>
        <p:spPr>
          <a:xfrm>
            <a:off x="457140" y="1098000"/>
            <a:ext cx="11307323" cy="5306400"/>
          </a:xfrm>
          <a:prstGeom prst="rect">
            <a:avLst/>
          </a:prstGeom>
        </p:spPr>
        <p:txBody>
          <a:bodyPr/>
          <a:lstStyle>
            <a:lvl1pPr marL="0" indent="0">
              <a:spcBef>
                <a:spcPts val="0"/>
              </a:spcBef>
              <a:buNone/>
              <a:defRPr sz="18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a:t>本文</a:t>
            </a:r>
            <a:r>
              <a:rPr kumimoji="1" lang="en-US" altLang="ja-JP"/>
              <a:t> </a:t>
            </a:r>
            <a:r>
              <a:rPr kumimoji="1" lang="ja-JP" altLang="en-US"/>
              <a:t>メイリオ</a:t>
            </a:r>
            <a:r>
              <a:rPr kumimoji="1" lang="en-US" altLang="ja-JP"/>
              <a:t>18pt</a:t>
            </a:r>
            <a:endParaRPr kumimoji="1" lang="ja-JP" altLang="en-US"/>
          </a:p>
        </p:txBody>
      </p:sp>
      <p:sp>
        <p:nvSpPr>
          <p:cNvPr id="24" name="テキスト プレースホルダー 2">
            <a:extLst>
              <a:ext uri="{FF2B5EF4-FFF2-40B4-BE49-F238E27FC236}">
                <a16:creationId xmlns:a16="http://schemas.microsoft.com/office/drawing/2014/main" xmlns="" id="{0A92448B-A105-7F45-A55A-04ED997A09CA}"/>
              </a:ext>
            </a:extLst>
          </p:cNvPr>
          <p:cNvSpPr>
            <a:spLocks noGrp="1"/>
          </p:cNvSpPr>
          <p:nvPr>
            <p:ph type="body" sz="quarter" idx="19" hasCustomPrompt="1"/>
          </p:nvPr>
        </p:nvSpPr>
        <p:spPr>
          <a:xfrm>
            <a:off x="443077" y="306000"/>
            <a:ext cx="11307323" cy="612000"/>
          </a:xfrm>
          <a:prstGeom prst="rect">
            <a:avLst/>
          </a:prstGeom>
        </p:spPr>
        <p:txBody>
          <a:bodyPr anchor="t" anchorCtr="0"/>
          <a:lstStyle>
            <a:lvl1pPr marL="0" marR="0" indent="0" algn="l" defTabSz="914400" rtl="0" eaLnBrk="1" fontAlgn="auto" latinLnBrk="0" hangingPunct="1">
              <a:lnSpc>
                <a:spcPct val="100000"/>
              </a:lnSpc>
              <a:spcBef>
                <a:spcPts val="0"/>
              </a:spcBef>
              <a:spcAft>
                <a:spcPts val="0"/>
              </a:spcAft>
              <a:buClrTx/>
              <a:buSzTx/>
              <a:buFontTx/>
              <a:buNone/>
              <a:tabLst/>
              <a:def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ページ見出し</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2</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行</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 </a:t>
            </a:r>
            <a:r>
              <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メイリオ</a:t>
            </a:r>
            <a:r>
              <a:rPr kumimoji="1" lang="en-US" altLang="ja-JP"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rPr>
              <a:t>20pt</a:t>
            </a:r>
            <a:endParaRPr kumimoji="1" lang="ja-JP" altLang="en-US" sz="2000" b="1" i="0" u="none" strike="noStrike" kern="1200" cap="none" spc="0" normalizeH="0" baseline="0" noProof="0">
              <a:ln>
                <a:noFill/>
              </a:ln>
              <a:solidFill>
                <a:prstClr val="black"/>
              </a:solidFill>
              <a:effectLst/>
              <a:uLnTx/>
              <a:uFillTx/>
              <a:latin typeface="メイリオ" panose="020B0604030504040204" pitchFamily="50" charset="-128"/>
              <a:ea typeface="メイリオ" panose="020B0604030504040204" pitchFamily="50" charset="-128"/>
              <a:cs typeface="+mn-cs"/>
            </a:endParaRPr>
          </a:p>
        </p:txBody>
      </p:sp>
    </p:spTree>
    <p:extLst>
      <p:ext uri="{BB962C8B-B14F-4D97-AF65-F5344CB8AC3E}">
        <p14:creationId xmlns:p14="http://schemas.microsoft.com/office/powerpoint/2010/main" val="2652034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表紙［関係者外秘］">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228" y="0"/>
            <a:ext cx="9901772"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23/11/21</a:t>
            </a:fld>
            <a:endParaRPr kumimoji="1" lang="ja-JP" altLang="en-US"/>
          </a:p>
        </p:txBody>
      </p:sp>
      <p:sp>
        <p:nvSpPr>
          <p:cNvPr id="8" name="テキスト ボックス 7"/>
          <p:cNvSpPr txBox="1"/>
          <p:nvPr/>
        </p:nvSpPr>
        <p:spPr>
          <a:xfrm>
            <a:off x="11121885" y="581235"/>
            <a:ext cx="832218" cy="207749"/>
          </a:xfrm>
          <a:prstGeom prst="rect">
            <a:avLst/>
          </a:prstGeom>
          <a:noFill/>
        </p:spPr>
        <p:txBody>
          <a:bodyPr wrap="square" rtlCol="0">
            <a:spAutoFit/>
          </a:bodyPr>
          <a:lstStyle/>
          <a:p>
            <a:pPr algn="r"/>
            <a:r>
              <a:rPr kumimoji="1" lang="ja-JP" altLang="en-US" sz="700" b="1" dirty="0">
                <a:solidFill>
                  <a:srgbClr val="D21E23"/>
                </a:solidFill>
              </a:rPr>
              <a:t>部</a:t>
            </a:r>
          </a:p>
        </p:txBody>
      </p:sp>
      <p:sp>
        <p:nvSpPr>
          <p:cNvPr id="4" name="テキスト ボックス 3"/>
          <p:cNvSpPr txBox="1"/>
          <p:nvPr userDrawn="1"/>
        </p:nvSpPr>
        <p:spPr>
          <a:xfrm>
            <a:off x="11046532" y="442582"/>
            <a:ext cx="942887" cy="338554"/>
          </a:xfrm>
          <a:prstGeom prst="rect">
            <a:avLst/>
          </a:prstGeom>
          <a:noFill/>
        </p:spPr>
        <p:txBody>
          <a:bodyPr wrap="none" rtlCol="0">
            <a:spAutoFit/>
          </a:bodyPr>
          <a:lstStyle/>
          <a:p>
            <a:pPr algn="ctr"/>
            <a:r>
              <a:rPr kumimoji="1" lang="en-US" altLang="ja-JP" sz="800" b="1" dirty="0">
                <a:solidFill>
                  <a:srgbClr val="FF0000"/>
                </a:solidFill>
              </a:rPr>
              <a:t>DX</a:t>
            </a:r>
            <a:r>
              <a:rPr kumimoji="1" lang="ja-JP" altLang="en-US" sz="800" b="1" dirty="0">
                <a:solidFill>
                  <a:srgbClr val="FF0000"/>
                </a:solidFill>
              </a:rPr>
              <a:t>戦略センター</a:t>
            </a:r>
            <a:endParaRPr kumimoji="1" lang="en-US" altLang="ja-JP" sz="800" b="1" dirty="0">
              <a:solidFill>
                <a:srgbClr val="FF0000"/>
              </a:solidFill>
            </a:endParaRPr>
          </a:p>
          <a:p>
            <a:pPr algn="ctr"/>
            <a:r>
              <a:rPr kumimoji="1" lang="en-US" altLang="ja-JP" sz="800" b="1" dirty="0">
                <a:solidFill>
                  <a:srgbClr val="FF0000"/>
                </a:solidFill>
              </a:rPr>
              <a:t>DS</a:t>
            </a:r>
            <a:endParaRPr kumimoji="1" lang="ja-JP" altLang="en-US" sz="800" b="1" dirty="0">
              <a:solidFill>
                <a:srgbClr val="FF0000"/>
              </a:solidFill>
            </a:endParaRPr>
          </a:p>
        </p:txBody>
      </p:sp>
    </p:spTree>
    <p:extLst>
      <p:ext uri="{BB962C8B-B14F-4D97-AF65-F5344CB8AC3E}">
        <p14:creationId xmlns:p14="http://schemas.microsoft.com/office/powerpoint/2010/main" val="15743427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表紙［秘］">
    <p:spTree>
      <p:nvGrpSpPr>
        <p:cNvPr id="1" name=""/>
        <p:cNvGrpSpPr/>
        <p:nvPr/>
      </p:nvGrpSpPr>
      <p:grpSpPr>
        <a:xfrm>
          <a:off x="0" y="0"/>
          <a:ext cx="0" cy="0"/>
          <a:chOff x="0" y="0"/>
          <a:chExt cx="0" cy="0"/>
        </a:xfrm>
      </p:grpSpPr>
      <p:pic>
        <p:nvPicPr>
          <p:cNvPr id="2" name="図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1171" y="0"/>
            <a:ext cx="9140829"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8" name="テキスト ボックス 7"/>
          <p:cNvSpPr txBox="1"/>
          <p:nvPr/>
        </p:nvSpPr>
        <p:spPr>
          <a:xfrm>
            <a:off x="11121885" y="581235"/>
            <a:ext cx="832218" cy="207749"/>
          </a:xfrm>
          <a:prstGeom prst="rect">
            <a:avLst/>
          </a:prstGeom>
          <a:noFill/>
        </p:spPr>
        <p:txBody>
          <a:bodyPr wrap="square" rtlCol="0">
            <a:spAutoFit/>
          </a:bodyPr>
          <a:lstStyle/>
          <a:p>
            <a:pPr algn="r"/>
            <a:r>
              <a:rPr kumimoji="1" lang="ja-JP" altLang="en-US" sz="700" b="1" dirty="0">
                <a:solidFill>
                  <a:srgbClr val="D21E23"/>
                </a:solidFill>
              </a:rPr>
              <a:t>部</a:t>
            </a:r>
          </a:p>
        </p:txBody>
      </p:sp>
      <p:sp>
        <p:nvSpPr>
          <p:cNvPr id="3" name="日付プレースホルダー 2"/>
          <p:cNvSpPr>
            <a:spLocks noGrp="1"/>
          </p:cNvSpPr>
          <p:nvPr>
            <p:ph type="dt" sz="half" idx="20"/>
          </p:nvPr>
        </p:nvSpPr>
        <p:spPr/>
        <p:txBody>
          <a:bodyPr/>
          <a:lstStyle/>
          <a:p>
            <a:fld id="{E5CE2423-1C35-4C12-BAEC-CBD3693D0CE2}" type="datetimeFigureOut">
              <a:rPr kumimoji="1" lang="ja-JP" altLang="en-US" smtClean="0"/>
              <a:t>23/11/21</a:t>
            </a:fld>
            <a:endParaRPr kumimoji="1" lang="ja-JP" altLang="en-US"/>
          </a:p>
        </p:txBody>
      </p:sp>
    </p:spTree>
    <p:extLst>
      <p:ext uri="{BB962C8B-B14F-4D97-AF65-F5344CB8AC3E}">
        <p14:creationId xmlns:p14="http://schemas.microsoft.com/office/powerpoint/2010/main" val="3822703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表紙［極秘］">
    <p:spTree>
      <p:nvGrpSpPr>
        <p:cNvPr id="1" name=""/>
        <p:cNvGrpSpPr/>
        <p:nvPr/>
      </p:nvGrpSpPr>
      <p:grpSpPr>
        <a:xfrm>
          <a:off x="0" y="0"/>
          <a:ext cx="0" cy="0"/>
          <a:chOff x="0" y="0"/>
          <a:chExt cx="0" cy="0"/>
        </a:xfrm>
      </p:grpSpPr>
      <p:pic>
        <p:nvPicPr>
          <p:cNvPr id="3" name="図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228" y="0"/>
            <a:ext cx="9901772" cy="6858000"/>
          </a:xfrm>
          <a:prstGeom prst="rect">
            <a:avLst/>
          </a:prstGeom>
        </p:spPr>
      </p:pic>
      <p:sp>
        <p:nvSpPr>
          <p:cNvPr id="13" name="テキスト プレースホルダー 2"/>
          <p:cNvSpPr>
            <a:spLocks noGrp="1"/>
          </p:cNvSpPr>
          <p:nvPr>
            <p:ph type="body" sz="quarter" idx="18" hasCustomPrompt="1"/>
          </p:nvPr>
        </p:nvSpPr>
        <p:spPr>
          <a:xfrm>
            <a:off x="540000" y="2360932"/>
            <a:ext cx="10198316" cy="2088232"/>
          </a:xfrm>
          <a:prstGeom prst="rect">
            <a:avLst/>
          </a:prstGeom>
        </p:spPr>
        <p:txBody>
          <a:bodyPr lIns="0" tIns="0" rIns="0" bIns="0" anchor="ctr">
            <a:normAutofit/>
          </a:bodyPr>
          <a:lstStyle>
            <a:lvl1pPr marL="0" indent="0">
              <a:lnSpc>
                <a:spcPct val="100000"/>
              </a:lnSpc>
              <a:spcBef>
                <a:spcPts val="0"/>
              </a:spcBef>
              <a:buNone/>
              <a:defRPr sz="3600" b="1" baseline="0">
                <a:solidFill>
                  <a:schemeClr val="bg1"/>
                </a:solidFill>
                <a:effectLst>
                  <a:outerShdw blurRad="38100" dist="38100" dir="2700000" algn="tl">
                    <a:srgbClr val="000000">
                      <a:alpha val="43137"/>
                    </a:srgbClr>
                  </a:outerShdw>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資料タイトル</a:t>
            </a:r>
            <a:r>
              <a:rPr kumimoji="1" lang="en-US" altLang="ja-JP" dirty="0"/>
              <a:t> </a:t>
            </a:r>
            <a:r>
              <a:rPr kumimoji="1" lang="ja-JP" altLang="en-US" dirty="0"/>
              <a:t>メイリオ</a:t>
            </a:r>
            <a:r>
              <a:rPr kumimoji="1" lang="en-US" altLang="ja-JP" dirty="0"/>
              <a:t>36pt</a:t>
            </a:r>
          </a:p>
        </p:txBody>
      </p:sp>
      <p:sp>
        <p:nvSpPr>
          <p:cNvPr id="14" name="テキスト プレースホルダー 2"/>
          <p:cNvSpPr>
            <a:spLocks noGrp="1"/>
          </p:cNvSpPr>
          <p:nvPr>
            <p:ph type="body" sz="quarter" idx="19" hasCustomPrompt="1"/>
          </p:nvPr>
        </p:nvSpPr>
        <p:spPr>
          <a:xfrm>
            <a:off x="540000" y="4732628"/>
            <a:ext cx="7829970" cy="1444729"/>
          </a:xfrm>
          <a:prstGeom prst="rect">
            <a:avLst/>
          </a:prstGeom>
        </p:spPr>
        <p:txBody>
          <a:bodyPr lIns="0" tIns="0" rIns="0" bIns="0" anchor="t">
            <a:normAutofit/>
          </a:bodyPr>
          <a:lstStyle>
            <a:lvl1pPr marL="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sz="2400" b="1" baseline="0">
                <a:solidFill>
                  <a:schemeClr val="bg1"/>
                </a:solidFill>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marL="0" marR="0" lvl="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a:pPr>
            <a:r>
              <a:rPr kumimoji="1" lang="ja-JP" altLang="en-US" dirty="0"/>
              <a:t>会社・部署名・発表者氏名</a:t>
            </a:r>
            <a:r>
              <a:rPr kumimoji="1" lang="en-US" altLang="ja-JP" dirty="0"/>
              <a:t> </a:t>
            </a:r>
            <a:r>
              <a:rPr kumimoji="1" lang="ja-JP" altLang="en-US" dirty="0"/>
              <a:t>メイリオ</a:t>
            </a:r>
            <a:r>
              <a:rPr kumimoji="1" lang="en-US" altLang="ja-JP" dirty="0"/>
              <a:t>24pt</a:t>
            </a:r>
          </a:p>
        </p:txBody>
      </p:sp>
      <p:sp>
        <p:nvSpPr>
          <p:cNvPr id="2" name="日付プレースホルダー 1"/>
          <p:cNvSpPr>
            <a:spLocks noGrp="1"/>
          </p:cNvSpPr>
          <p:nvPr>
            <p:ph type="dt" sz="half" idx="20"/>
          </p:nvPr>
        </p:nvSpPr>
        <p:spPr/>
        <p:txBody>
          <a:bodyPr/>
          <a:lstStyle/>
          <a:p>
            <a:fld id="{E5CE2423-1C35-4C12-BAEC-CBD3693D0CE2}" type="datetimeFigureOut">
              <a:rPr kumimoji="1" lang="ja-JP" altLang="en-US" smtClean="0"/>
              <a:t>23/11/21</a:t>
            </a:fld>
            <a:endParaRPr kumimoji="1" lang="ja-JP" altLang="en-US"/>
          </a:p>
        </p:txBody>
      </p:sp>
      <p:sp>
        <p:nvSpPr>
          <p:cNvPr id="8" name="テキスト ボックス 7"/>
          <p:cNvSpPr txBox="1"/>
          <p:nvPr/>
        </p:nvSpPr>
        <p:spPr>
          <a:xfrm>
            <a:off x="10656939" y="730660"/>
            <a:ext cx="1306635" cy="200055"/>
          </a:xfrm>
          <a:prstGeom prst="rect">
            <a:avLst/>
          </a:prstGeom>
          <a:noFill/>
        </p:spPr>
        <p:txBody>
          <a:bodyPr wrap="square" rtlCol="0">
            <a:spAutoFit/>
          </a:bodyPr>
          <a:lstStyle/>
          <a:p>
            <a:pPr algn="r"/>
            <a:r>
              <a:rPr kumimoji="1" lang="ja-JP" altLang="en-US" sz="700" b="1" dirty="0">
                <a:solidFill>
                  <a:srgbClr val="D21E23"/>
                </a:solidFill>
              </a:rPr>
              <a:t>年　　月　　日まで</a:t>
            </a:r>
          </a:p>
        </p:txBody>
      </p:sp>
      <p:sp>
        <p:nvSpPr>
          <p:cNvPr id="9" name="テキスト ボックス 8"/>
          <p:cNvSpPr txBox="1"/>
          <p:nvPr/>
        </p:nvSpPr>
        <p:spPr>
          <a:xfrm>
            <a:off x="11121885" y="581235"/>
            <a:ext cx="832218" cy="207749"/>
          </a:xfrm>
          <a:prstGeom prst="rect">
            <a:avLst/>
          </a:prstGeom>
          <a:noFill/>
        </p:spPr>
        <p:txBody>
          <a:bodyPr wrap="square" rtlCol="0">
            <a:spAutoFit/>
          </a:bodyPr>
          <a:lstStyle/>
          <a:p>
            <a:pPr algn="r"/>
            <a:r>
              <a:rPr kumimoji="1" lang="ja-JP" altLang="en-US" sz="700" b="1" dirty="0">
                <a:solidFill>
                  <a:srgbClr val="D21E23"/>
                </a:solidFill>
              </a:rPr>
              <a:t>部</a:t>
            </a:r>
          </a:p>
        </p:txBody>
      </p:sp>
    </p:spTree>
    <p:extLst>
      <p:ext uri="{BB962C8B-B14F-4D97-AF65-F5344CB8AC3E}">
        <p14:creationId xmlns:p14="http://schemas.microsoft.com/office/powerpoint/2010/main" val="4007033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E5CE2423-1C35-4C12-BAEC-CBD3693D0CE2}" type="datetimeFigureOut">
              <a:rPr kumimoji="1" lang="ja-JP" altLang="en-US" smtClean="0"/>
              <a:t>23/11/21</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BF9C9C8F-F77C-491F-AE4D-6217FC084DB7}" type="slidenum">
              <a:rPr kumimoji="1" lang="ja-JP" altLang="en-US" smtClean="0"/>
              <a:t>‹#›</a:t>
            </a:fld>
            <a:endParaRPr kumimoji="1" lang="ja-JP" altLang="en-US"/>
          </a:p>
        </p:txBody>
      </p:sp>
    </p:spTree>
    <p:extLst>
      <p:ext uri="{BB962C8B-B14F-4D97-AF65-F5344CB8AC3E}">
        <p14:creationId xmlns:p14="http://schemas.microsoft.com/office/powerpoint/2010/main" val="764907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最終頁">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06419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目次">
    <p:spTree>
      <p:nvGrpSpPr>
        <p:cNvPr id="1" name=""/>
        <p:cNvGrpSpPr/>
        <p:nvPr/>
      </p:nvGrpSpPr>
      <p:grpSpPr>
        <a:xfrm>
          <a:off x="0" y="0"/>
          <a:ext cx="0" cy="0"/>
          <a:chOff x="0" y="0"/>
          <a:chExt cx="0" cy="0"/>
        </a:xfrm>
      </p:grpSpPr>
      <p:sp>
        <p:nvSpPr>
          <p:cNvPr id="2" name="テキスト ボックス 1"/>
          <p:cNvSpPr txBox="1"/>
          <p:nvPr/>
        </p:nvSpPr>
        <p:spPr>
          <a:xfrm>
            <a:off x="443077" y="306000"/>
            <a:ext cx="11302892" cy="369332"/>
          </a:xfrm>
          <a:prstGeom prst="rect">
            <a:avLst/>
          </a:prstGeom>
          <a:noFill/>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sz="2400" b="1" dirty="0">
                <a:solidFill>
                  <a:srgbClr val="000000"/>
                </a:solidFill>
                <a:latin typeface="メイリオ" panose="020B0604030504040204" pitchFamily="50" charset="-128"/>
                <a:ea typeface="メイリオ" panose="020B0604030504040204" pitchFamily="50" charset="-128"/>
              </a:rPr>
              <a:t>CONTENTS</a:t>
            </a:r>
            <a:endParaRPr kumimoji="1" lang="ja-JP" altLang="en-US" sz="2400" b="1" dirty="0">
              <a:solidFill>
                <a:srgbClr val="000000"/>
              </a:solidFill>
              <a:latin typeface="メイリオ" panose="020B0604030504040204" pitchFamily="50" charset="-128"/>
              <a:ea typeface="メイリオ" panose="020B0604030504040204" pitchFamily="50" charset="-128"/>
            </a:endParaRPr>
          </a:p>
        </p:txBody>
      </p:sp>
      <p:sp>
        <p:nvSpPr>
          <p:cNvPr id="7" name="テキスト プレースホルダー 2">
            <a:extLst>
              <a:ext uri="{FF2B5EF4-FFF2-40B4-BE49-F238E27FC236}">
                <a16:creationId xmlns:a16="http://schemas.microsoft.com/office/drawing/2014/main" xmlns="" id="{8D423200-9DDA-EB45-B4AE-06A422E698E1}"/>
              </a:ext>
            </a:extLst>
          </p:cNvPr>
          <p:cNvSpPr>
            <a:spLocks noGrp="1"/>
          </p:cNvSpPr>
          <p:nvPr>
            <p:ph type="body" sz="quarter" idx="18" hasCustomPrompt="1"/>
          </p:nvPr>
        </p:nvSpPr>
        <p:spPr>
          <a:xfrm>
            <a:off x="996842" y="1080000"/>
            <a:ext cx="10198316" cy="5004000"/>
          </a:xfrm>
          <a:prstGeom prst="rect">
            <a:avLst/>
          </a:prstGeom>
        </p:spPr>
        <p:txBody>
          <a:bodyPr>
            <a:normAutofit/>
          </a:bodyPr>
          <a:lstStyle>
            <a:lvl1pPr marL="0" indent="0">
              <a:lnSpc>
                <a:spcPct val="100000"/>
              </a:lnSpc>
              <a:spcBef>
                <a:spcPts val="0"/>
              </a:spcBef>
              <a:buNone/>
              <a:defRPr sz="2800" b="1" baseline="0">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en-US" altLang="ja-JP" dirty="0"/>
              <a:t>1</a:t>
            </a:r>
            <a:r>
              <a:rPr kumimoji="1" lang="ja-JP" altLang="en-US" dirty="0"/>
              <a:t>　項目タイトル</a:t>
            </a:r>
            <a:r>
              <a:rPr kumimoji="1" lang="en-US" altLang="ja-JP" dirty="0"/>
              <a:t> </a:t>
            </a:r>
            <a:r>
              <a:rPr kumimoji="1" lang="ja-JP" altLang="en-US" dirty="0"/>
              <a:t>メイリオ</a:t>
            </a:r>
            <a:r>
              <a:rPr kumimoji="1" lang="en-US" altLang="ja-JP" dirty="0"/>
              <a:t>28pt</a:t>
            </a:r>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spTree>
    <p:extLst>
      <p:ext uri="{BB962C8B-B14F-4D97-AF65-F5344CB8AC3E}">
        <p14:creationId xmlns:p14="http://schemas.microsoft.com/office/powerpoint/2010/main" val="570177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扉">
    <p:spTree>
      <p:nvGrpSpPr>
        <p:cNvPr id="1" name=""/>
        <p:cNvGrpSpPr/>
        <p:nvPr/>
      </p:nvGrpSpPr>
      <p:grpSpPr>
        <a:xfrm>
          <a:off x="0" y="0"/>
          <a:ext cx="0" cy="0"/>
          <a:chOff x="0" y="0"/>
          <a:chExt cx="0" cy="0"/>
        </a:xfrm>
      </p:grpSpPr>
      <p:sp>
        <p:nvSpPr>
          <p:cNvPr id="3" name="テキスト プレースホルダー 2"/>
          <p:cNvSpPr>
            <a:spLocks noGrp="1"/>
          </p:cNvSpPr>
          <p:nvPr>
            <p:ph type="body" sz="quarter" idx="19" hasCustomPrompt="1"/>
          </p:nvPr>
        </p:nvSpPr>
        <p:spPr>
          <a:xfrm>
            <a:off x="442339" y="2303884"/>
            <a:ext cx="11307323" cy="2088232"/>
          </a:xfrm>
          <a:prstGeom prst="rect">
            <a:avLst/>
          </a:prstGeom>
        </p:spPr>
        <p:txBody>
          <a:bodyPr lIns="0" tIns="0" rIns="0" bIns="0" anchor="ctr">
            <a:normAutofit/>
          </a:bodyPr>
          <a:lstStyle>
            <a:lvl1pPr marL="0" indent="0" algn="ctr">
              <a:lnSpc>
                <a:spcPct val="100000"/>
              </a:lnSpc>
              <a:spcBef>
                <a:spcPts val="0"/>
              </a:spcBef>
              <a:buNone/>
              <a:defRPr sz="3600" b="1" baseline="0">
                <a:solidFill>
                  <a:schemeClr val="tx2"/>
                </a:solidFill>
                <a:effectLst/>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項目タイトル</a:t>
            </a:r>
            <a:r>
              <a:rPr kumimoji="1" lang="en-US" altLang="ja-JP" dirty="0"/>
              <a:t> </a:t>
            </a:r>
            <a:r>
              <a:rPr kumimoji="1" lang="ja-JP" altLang="en-US" dirty="0"/>
              <a:t>メイリオ</a:t>
            </a:r>
            <a:r>
              <a:rPr kumimoji="1" lang="en-US" altLang="ja-JP" dirty="0"/>
              <a:t>36pt</a:t>
            </a:r>
          </a:p>
        </p:txBody>
      </p:sp>
      <p:sp>
        <p:nvSpPr>
          <p:cNvPr id="5" name="日付プレースホルダー 3"/>
          <p:cNvSpPr>
            <a:spLocks noGrp="1"/>
          </p:cNvSpPr>
          <p:nvPr>
            <p:ph type="dt" sz="half" idx="20"/>
          </p:nvPr>
        </p:nvSpPr>
        <p:spPr>
          <a:xfrm>
            <a:off x="6962400" y="6668516"/>
            <a:ext cx="2228850" cy="129789"/>
          </a:xfrm>
        </p:spPr>
        <p:txBody>
          <a:bodyPr/>
          <a:lstStyle/>
          <a:p>
            <a:fld id="{FCAFAC13-DB77-42F2-BE26-45BA5532FD50}" type="datetime4">
              <a:rPr lang="en-US" altLang="ja-JP" smtClean="0"/>
              <a:pPr/>
              <a:t>2023年 11月 21日 </a:t>
            </a:fld>
            <a:endParaRPr lang="en-US" dirty="0"/>
          </a:p>
        </p:txBody>
      </p:sp>
    </p:spTree>
    <p:extLst>
      <p:ext uri="{BB962C8B-B14F-4D97-AF65-F5344CB8AC3E}">
        <p14:creationId xmlns:p14="http://schemas.microsoft.com/office/powerpoint/2010/main" val="3082626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見出し1行">
    <p:spTree>
      <p:nvGrpSpPr>
        <p:cNvPr id="1" name=""/>
        <p:cNvGrpSpPr/>
        <p:nvPr/>
      </p:nvGrpSpPr>
      <p:grpSpPr>
        <a:xfrm>
          <a:off x="0" y="0"/>
          <a:ext cx="0" cy="0"/>
          <a:chOff x="0" y="0"/>
          <a:chExt cx="0" cy="0"/>
        </a:xfrm>
      </p:grpSpPr>
      <p:sp>
        <p:nvSpPr>
          <p:cNvPr id="5" name="テキスト プレースホルダー 2"/>
          <p:cNvSpPr>
            <a:spLocks noGrp="1"/>
          </p:cNvSpPr>
          <p:nvPr>
            <p:ph type="body" sz="quarter" idx="18" hasCustomPrompt="1"/>
          </p:nvPr>
        </p:nvSpPr>
        <p:spPr>
          <a:xfrm>
            <a:off x="443077" y="767396"/>
            <a:ext cx="11341555" cy="5637600"/>
          </a:xfrm>
          <a:prstGeom prst="rect">
            <a:avLst/>
          </a:prstGeom>
        </p:spPr>
        <p:txBody>
          <a:bodyPr/>
          <a:lstStyle>
            <a:lvl1pPr marL="0" indent="0">
              <a:spcBef>
                <a:spcPts val="0"/>
              </a:spcBef>
              <a:buNone/>
              <a:defRPr sz="2100" b="1">
                <a:latin typeface="メイリオ" panose="020B0604030504040204" pitchFamily="50" charset="-128"/>
                <a:ea typeface="メイリオ" panose="020B0604030504040204" pitchFamily="50" charset="-128"/>
                <a:cs typeface="メイリオ" panose="020B0604030504040204" pitchFamily="50" charset="-128"/>
              </a:defRPr>
            </a:lvl1pPr>
            <a:lvl2pPr marL="457200" indent="0">
              <a:spcBef>
                <a:spcPts val="500"/>
              </a:spcBef>
              <a:buNone/>
              <a:defRPr sz="1600">
                <a:latin typeface="メイリオ" panose="020B0604030504040204" pitchFamily="50" charset="-128"/>
                <a:ea typeface="メイリオ" panose="020B0604030504040204" pitchFamily="50" charset="-128"/>
                <a:cs typeface="メイリオ" panose="020B0604030504040204" pitchFamily="50" charset="-128"/>
              </a:defRPr>
            </a:lvl2pPr>
            <a:lvl3pPr marL="914400" indent="0">
              <a:spcBef>
                <a:spcPts val="500"/>
              </a:spcBef>
              <a:buNone/>
              <a:defRPr sz="1200">
                <a:latin typeface="メイリオ" panose="020B0604030504040204" pitchFamily="50" charset="-128"/>
                <a:ea typeface="メイリオ" panose="020B0604030504040204" pitchFamily="50" charset="-128"/>
                <a:cs typeface="メイリオ" panose="020B0604030504040204" pitchFamily="50" charset="-128"/>
              </a:defRPr>
            </a:lvl3pPr>
            <a:lvl4pPr marL="1371600" indent="0">
              <a:spcBef>
                <a:spcPts val="500"/>
              </a:spcBef>
              <a:buNone/>
              <a:defRPr sz="1050">
                <a:latin typeface="メイリオ" panose="020B0604030504040204" pitchFamily="50" charset="-128"/>
                <a:ea typeface="メイリオ" panose="020B0604030504040204" pitchFamily="50" charset="-128"/>
                <a:cs typeface="メイリオ" panose="020B0604030504040204" pitchFamily="50" charset="-128"/>
              </a:defRPr>
            </a:lvl4pPr>
            <a:lvl5pPr marL="1828800" indent="0">
              <a:spcBef>
                <a:spcPts val="500"/>
              </a:spcBef>
              <a:buNone/>
              <a:defRPr sz="900">
                <a:latin typeface="メイリオ" panose="020B0604030504040204" pitchFamily="50" charset="-128"/>
                <a:ea typeface="メイリオ" panose="020B0604030504040204" pitchFamily="50" charset="-128"/>
                <a:cs typeface="メイリオ" panose="020B0604030504040204" pitchFamily="50" charset="-128"/>
              </a:defRPr>
            </a:lvl5pPr>
          </a:lstStyle>
          <a:p>
            <a:pPr lvl="0"/>
            <a:r>
              <a:rPr kumimoji="1" lang="ja-JP" altLang="en-US" dirty="0"/>
              <a:t>本文</a:t>
            </a:r>
            <a:r>
              <a:rPr kumimoji="1" lang="en-US" altLang="ja-JP" dirty="0"/>
              <a:t> </a:t>
            </a:r>
            <a:r>
              <a:rPr kumimoji="1" lang="ja-JP" altLang="en-US" dirty="0"/>
              <a:t>メイリオ</a:t>
            </a:r>
            <a:r>
              <a:rPr kumimoji="1" lang="en-US" altLang="ja-JP" dirty="0"/>
              <a:t>21pt</a:t>
            </a:r>
            <a:endParaRPr kumimoji="1" lang="ja-JP" altLang="en-US" dirty="0"/>
          </a:p>
        </p:txBody>
      </p:sp>
      <p:sp>
        <p:nvSpPr>
          <p:cNvPr id="6" name="テキスト プレースホルダー 5"/>
          <p:cNvSpPr>
            <a:spLocks noGrp="1"/>
          </p:cNvSpPr>
          <p:nvPr>
            <p:ph type="body" sz="quarter" idx="20" hasCustomPrompt="1"/>
          </p:nvPr>
        </p:nvSpPr>
        <p:spPr>
          <a:xfrm>
            <a:off x="443077" y="273600"/>
            <a:ext cx="11341555" cy="351353"/>
          </a:xfrm>
          <a:prstGeom prst="rect">
            <a:avLst/>
          </a:prstGeom>
        </p:spPr>
        <p:txBody>
          <a:bodyPr/>
          <a:lstStyle>
            <a:lvl1pPr indent="0">
              <a:spcBef>
                <a:spcPts val="0"/>
              </a:spcBef>
              <a:defRPr sz="2400">
                <a:solidFill>
                  <a:schemeClr val="tx2"/>
                </a:solidFill>
              </a:defRPr>
            </a:lvl1pPr>
            <a:lvl2pPr>
              <a:defRPr sz="2400"/>
            </a:lvl2pPr>
            <a:lvl3pPr>
              <a:defRPr sz="2400"/>
            </a:lvl3pPr>
            <a:lvl4pPr>
              <a:defRPr sz="2400"/>
            </a:lvl4pPr>
            <a:lvl5pPr>
              <a:defRPr sz="2400"/>
            </a:lvl5pPr>
          </a:lstStyle>
          <a:p>
            <a:pPr lvl="0"/>
            <a:r>
              <a:rPr kumimoji="1" lang="ja-JP" altLang="en-US" dirty="0"/>
              <a:t>ページ見出し メイリオ</a:t>
            </a:r>
            <a:r>
              <a:rPr kumimoji="1" lang="en-US" altLang="ja-JP" dirty="0"/>
              <a:t>24pt</a:t>
            </a:r>
            <a:endParaRPr kumimoji="1" lang="ja-JP" altLang="en-US" dirty="0"/>
          </a:p>
        </p:txBody>
      </p:sp>
      <p:sp>
        <p:nvSpPr>
          <p:cNvPr id="8" name="日付プレースホルダー 3"/>
          <p:cNvSpPr>
            <a:spLocks noGrp="1"/>
          </p:cNvSpPr>
          <p:nvPr>
            <p:ph type="dt" sz="half" idx="19"/>
          </p:nvPr>
        </p:nvSpPr>
        <p:spPr>
          <a:xfrm>
            <a:off x="6962400" y="6668516"/>
            <a:ext cx="2228850" cy="129789"/>
          </a:xfrm>
        </p:spPr>
        <p:txBody>
          <a:bodyPr/>
          <a:lstStyle/>
          <a:p>
            <a:fld id="{FCAFAC13-DB77-42F2-BE26-45BA5532FD50}" type="datetime4">
              <a:rPr lang="en-US" altLang="ja-JP" smtClean="0"/>
              <a:pPr/>
              <a:t>2023年 11月 21日 </a:t>
            </a:fld>
            <a:endParaRPr lang="en-US" dirty="0"/>
          </a:p>
        </p:txBody>
      </p:sp>
    </p:spTree>
    <p:extLst>
      <p:ext uri="{BB962C8B-B14F-4D97-AF65-F5344CB8AC3E}">
        <p14:creationId xmlns:p14="http://schemas.microsoft.com/office/powerpoint/2010/main" val="9398203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7" Type="http://schemas.openxmlformats.org/officeDocument/2006/relationships/image" Target="../media/image1.png"/><Relationship Id="rId8"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theme" Target="../theme/theme2.xml"/><Relationship Id="rId3" Type="http://schemas.openxmlformats.org/officeDocument/2006/relationships/image" Target="../media/image6.png"/></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theme" Target="../theme/theme3.xml"/><Relationship Id="rId6"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slideLayout" Target="../slideLayouts/slideLayout8.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theme" Target="../theme/theme4.xml"/><Relationship Id="rId6" Type="http://schemas.openxmlformats.org/officeDocument/2006/relationships/image" Target="../media/image8.emf"/><Relationship Id="rId1" Type="http://schemas.openxmlformats.org/officeDocument/2006/relationships/slideLayout" Target="../slideLayouts/slideLayout11.xml"/><Relationship Id="rId2"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図 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1" name="図 30"/>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80" y="0"/>
            <a:ext cx="12190839" cy="6858000"/>
          </a:xfrm>
          <a:prstGeom prst="rect">
            <a:avLst/>
          </a:prstGeom>
        </p:spPr>
      </p:pic>
      <p:sp>
        <p:nvSpPr>
          <p:cNvPr id="23" name="コンテンツ プレースホルダー 6">
            <a:extLst>
              <a:ext uri="{FF2B5EF4-FFF2-40B4-BE49-F238E27FC236}">
                <a16:creationId xmlns:a16="http://schemas.microsoft.com/office/drawing/2014/main" xmlns="" id="{3B2F5581-4034-DA46-842F-58D9CD0C1C39}"/>
              </a:ext>
            </a:extLst>
          </p:cNvPr>
          <p:cNvSpPr txBox="1">
            <a:spLocks/>
          </p:cNvSpPr>
          <p:nvPr/>
        </p:nvSpPr>
        <p:spPr>
          <a:xfrm>
            <a:off x="8802000" y="6681600"/>
            <a:ext cx="3240000"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US" altLang="ja-JP" sz="850" dirty="0">
                <a:solidFill>
                  <a:schemeClr val="bg1"/>
                </a:solidFill>
                <a:latin typeface="Segoe UI" panose="020B0502040204020203" pitchFamily="34" charset="0"/>
                <a:cs typeface="Segoe UI" panose="020B0502040204020203" pitchFamily="34" charset="0"/>
              </a:rPr>
              <a:t> / © AISIN CORPORATION All Rights Reserved.</a:t>
            </a:r>
            <a:endParaRPr lang="ja-JP" altLang="en-US" sz="850" dirty="0">
              <a:solidFill>
                <a:schemeClr val="bg1"/>
              </a:solidFill>
              <a:latin typeface="Segoe UI" panose="020B0502040204020203" pitchFamily="34" charset="0"/>
              <a:cs typeface="Segoe UI" panose="020B0502040204020203" pitchFamily="34" charset="0"/>
            </a:endParaRPr>
          </a:p>
        </p:txBody>
      </p:sp>
      <p:sp>
        <p:nvSpPr>
          <p:cNvPr id="24" name="日付プレースホルダー 3"/>
          <p:cNvSpPr>
            <a:spLocks noGrp="1"/>
          </p:cNvSpPr>
          <p:nvPr>
            <p:ph type="dt" sz="half" idx="2"/>
          </p:nvPr>
        </p:nvSpPr>
        <p:spPr>
          <a:xfrm>
            <a:off x="7689600" y="6671691"/>
            <a:ext cx="2228850" cy="129789"/>
          </a:xfrm>
          <a:prstGeom prst="rect">
            <a:avLst/>
          </a:prstGeom>
        </p:spPr>
        <p:txBody>
          <a:bodyPr vert="horz" lIns="91440" tIns="45720" rIns="91440" bIns="45720" rtlCol="0" anchor="ctr"/>
          <a:lstStyle>
            <a:lvl1pPr marL="0" algn="r" defTabSz="914400" rtl="0" eaLnBrk="1" latinLnBrk="0" hangingPunct="1">
              <a:defRPr kumimoji="1" lang="ja-JP" altLang="en-US" sz="850" kern="1200" baseline="0" smtClean="0">
                <a:solidFill>
                  <a:schemeClr val="bg1"/>
                </a:solidFill>
                <a:latin typeface="Segoe UI" panose="020B0502040204020203" pitchFamily="34" charset="0"/>
                <a:ea typeface="+mn-ea"/>
                <a:cs typeface="Segoe UI" panose="020B0502040204020203" pitchFamily="34" charset="0"/>
              </a:defRPr>
            </a:lvl1pPr>
          </a:lstStyle>
          <a:p>
            <a:fld id="{E5CE2423-1C35-4C12-BAEC-CBD3693D0CE2}" type="datetimeFigureOut">
              <a:rPr kumimoji="1" lang="ja-JP" altLang="en-US" smtClean="0"/>
              <a:t>23/11/21</a:t>
            </a:fld>
            <a:endParaRPr kumimoji="1" lang="ja-JP" altLang="en-US"/>
          </a:p>
        </p:txBody>
      </p:sp>
      <p:sp>
        <p:nvSpPr>
          <p:cNvPr id="65" name="正方形/長方形 64">
            <a:extLst>
              <a:ext uri="{FF2B5EF4-FFF2-40B4-BE49-F238E27FC236}">
                <a16:creationId xmlns:a16="http://schemas.microsoft.com/office/drawing/2014/main" xmlns=""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6" name="正方形/長方形 65">
            <a:extLst>
              <a:ext uri="{FF2B5EF4-FFF2-40B4-BE49-F238E27FC236}">
                <a16:creationId xmlns:a16="http://schemas.microsoft.com/office/drawing/2014/main" xmlns=""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7" name="正方形/長方形 66">
            <a:extLst>
              <a:ext uri="{FF2B5EF4-FFF2-40B4-BE49-F238E27FC236}">
                <a16:creationId xmlns:a16="http://schemas.microsoft.com/office/drawing/2014/main" xmlns=""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8" name="正方形/長方形 67">
            <a:extLst>
              <a:ext uri="{FF2B5EF4-FFF2-40B4-BE49-F238E27FC236}">
                <a16:creationId xmlns:a16="http://schemas.microsoft.com/office/drawing/2014/main" xmlns=""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69" name="正方形/長方形 68">
            <a:extLst>
              <a:ext uri="{FF2B5EF4-FFF2-40B4-BE49-F238E27FC236}">
                <a16:creationId xmlns:a16="http://schemas.microsoft.com/office/drawing/2014/main" xmlns=""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0" name="正方形/長方形 69">
            <a:extLst>
              <a:ext uri="{FF2B5EF4-FFF2-40B4-BE49-F238E27FC236}">
                <a16:creationId xmlns:a16="http://schemas.microsoft.com/office/drawing/2014/main" xmlns=""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71" name="正方形/長方形 70">
            <a:extLst>
              <a:ext uri="{FF2B5EF4-FFF2-40B4-BE49-F238E27FC236}">
                <a16:creationId xmlns:a16="http://schemas.microsoft.com/office/drawing/2014/main" xmlns=""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xmlns=""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73" name="正方形/長方形 72">
            <a:extLst>
              <a:ext uri="{FF2B5EF4-FFF2-40B4-BE49-F238E27FC236}">
                <a16:creationId xmlns:a16="http://schemas.microsoft.com/office/drawing/2014/main" xmlns=""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4" name="正方形/長方形 73">
            <a:extLst>
              <a:ext uri="{FF2B5EF4-FFF2-40B4-BE49-F238E27FC236}">
                <a16:creationId xmlns:a16="http://schemas.microsoft.com/office/drawing/2014/main" xmlns=""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5" name="正方形/長方形 74">
            <a:extLst>
              <a:ext uri="{FF2B5EF4-FFF2-40B4-BE49-F238E27FC236}">
                <a16:creationId xmlns:a16="http://schemas.microsoft.com/office/drawing/2014/main" xmlns=""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6" name="正方形/長方形 75">
            <a:extLst>
              <a:ext uri="{FF2B5EF4-FFF2-40B4-BE49-F238E27FC236}">
                <a16:creationId xmlns:a16="http://schemas.microsoft.com/office/drawing/2014/main" xmlns=""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7" name="正方形/長方形 76">
            <a:extLst>
              <a:ext uri="{FF2B5EF4-FFF2-40B4-BE49-F238E27FC236}">
                <a16:creationId xmlns:a16="http://schemas.microsoft.com/office/drawing/2014/main" xmlns=""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8" name="正方形/長方形 77">
            <a:extLst>
              <a:ext uri="{FF2B5EF4-FFF2-40B4-BE49-F238E27FC236}">
                <a16:creationId xmlns:a16="http://schemas.microsoft.com/office/drawing/2014/main" xmlns=""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79" name="正方形/長方形 78">
            <a:extLst>
              <a:ext uri="{FF2B5EF4-FFF2-40B4-BE49-F238E27FC236}">
                <a16:creationId xmlns:a16="http://schemas.microsoft.com/office/drawing/2014/main" xmlns=""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xmlns=""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81" name="正方形/長方形 80">
            <a:extLst>
              <a:ext uri="{FF2B5EF4-FFF2-40B4-BE49-F238E27FC236}">
                <a16:creationId xmlns:a16="http://schemas.microsoft.com/office/drawing/2014/main" xmlns=""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2" name="正方形/長方形 81">
            <a:extLst>
              <a:ext uri="{FF2B5EF4-FFF2-40B4-BE49-F238E27FC236}">
                <a16:creationId xmlns:a16="http://schemas.microsoft.com/office/drawing/2014/main" xmlns=""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R153 G153 B153</a:t>
            </a:r>
          </a:p>
        </p:txBody>
      </p:sp>
      <p:sp>
        <p:nvSpPr>
          <p:cNvPr id="83" name="正方形/長方形 82">
            <a:extLst>
              <a:ext uri="{FF2B5EF4-FFF2-40B4-BE49-F238E27FC236}">
                <a16:creationId xmlns:a16="http://schemas.microsoft.com/office/drawing/2014/main" xmlns=""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R102 G102 B102</a:t>
            </a:r>
          </a:p>
        </p:txBody>
      </p:sp>
      <p:sp>
        <p:nvSpPr>
          <p:cNvPr id="84" name="正方形/長方形 83">
            <a:extLst>
              <a:ext uri="{FF2B5EF4-FFF2-40B4-BE49-F238E27FC236}">
                <a16:creationId xmlns:a16="http://schemas.microsoft.com/office/drawing/2014/main" xmlns=""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5" name="正方形/長方形 84">
            <a:extLst>
              <a:ext uri="{FF2B5EF4-FFF2-40B4-BE49-F238E27FC236}">
                <a16:creationId xmlns:a16="http://schemas.microsoft.com/office/drawing/2014/main" xmlns=""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6" name="正方形/長方形 85">
            <a:extLst>
              <a:ext uri="{FF2B5EF4-FFF2-40B4-BE49-F238E27FC236}">
                <a16:creationId xmlns:a16="http://schemas.microsoft.com/office/drawing/2014/main" xmlns=""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R235 G235 B235</a:t>
            </a:r>
          </a:p>
        </p:txBody>
      </p:sp>
      <p:sp>
        <p:nvSpPr>
          <p:cNvPr id="87" name="正方形/長方形 86">
            <a:extLst>
              <a:ext uri="{FF2B5EF4-FFF2-40B4-BE49-F238E27FC236}">
                <a16:creationId xmlns:a16="http://schemas.microsoft.com/office/drawing/2014/main" xmlns=""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R204 G204 B204</a:t>
            </a:r>
          </a:p>
        </p:txBody>
      </p:sp>
      <p:sp>
        <p:nvSpPr>
          <p:cNvPr id="88" name="正方形/長方形 87">
            <a:extLst>
              <a:ext uri="{FF2B5EF4-FFF2-40B4-BE49-F238E27FC236}">
                <a16:creationId xmlns:a16="http://schemas.microsoft.com/office/drawing/2014/main" xmlns=""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9" name="正方形/長方形 88">
            <a:extLst>
              <a:ext uri="{FF2B5EF4-FFF2-40B4-BE49-F238E27FC236}">
                <a16:creationId xmlns:a16="http://schemas.microsoft.com/office/drawing/2014/main" xmlns=""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90" name="正方形/長方形 89">
            <a:extLst>
              <a:ext uri="{FF2B5EF4-FFF2-40B4-BE49-F238E27FC236}">
                <a16:creationId xmlns:a16="http://schemas.microsoft.com/office/drawing/2014/main" xmlns=""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R222 G225 B237</a:t>
            </a:r>
          </a:p>
        </p:txBody>
      </p:sp>
    </p:spTree>
    <p:extLst>
      <p:ext uri="{BB962C8B-B14F-4D97-AF65-F5344CB8AC3E}">
        <p14:creationId xmlns:p14="http://schemas.microsoft.com/office/powerpoint/2010/main" val="3982150476"/>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Lst>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b="1"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0" name="正方形/長方形 59">
            <a:extLst>
              <a:ext uri="{FF2B5EF4-FFF2-40B4-BE49-F238E27FC236}">
                <a16:creationId xmlns:a16="http://schemas.microsoft.com/office/drawing/2014/main" xmlns=""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1" name="正方形/長方形 60">
            <a:extLst>
              <a:ext uri="{FF2B5EF4-FFF2-40B4-BE49-F238E27FC236}">
                <a16:creationId xmlns:a16="http://schemas.microsoft.com/office/drawing/2014/main" xmlns=""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2" name="正方形/長方形 61">
            <a:extLst>
              <a:ext uri="{FF2B5EF4-FFF2-40B4-BE49-F238E27FC236}">
                <a16:creationId xmlns:a16="http://schemas.microsoft.com/office/drawing/2014/main" xmlns=""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3" name="正方形/長方形 62">
            <a:extLst>
              <a:ext uri="{FF2B5EF4-FFF2-40B4-BE49-F238E27FC236}">
                <a16:creationId xmlns:a16="http://schemas.microsoft.com/office/drawing/2014/main" xmlns=""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64" name="正方形/長方形 63">
            <a:extLst>
              <a:ext uri="{FF2B5EF4-FFF2-40B4-BE49-F238E27FC236}">
                <a16:creationId xmlns:a16="http://schemas.microsoft.com/office/drawing/2014/main" xmlns=""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5" name="正方形/長方形 64">
            <a:extLst>
              <a:ext uri="{FF2B5EF4-FFF2-40B4-BE49-F238E27FC236}">
                <a16:creationId xmlns:a16="http://schemas.microsoft.com/office/drawing/2014/main" xmlns=""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66" name="正方形/長方形 65">
            <a:extLst>
              <a:ext uri="{FF2B5EF4-FFF2-40B4-BE49-F238E27FC236}">
                <a16:creationId xmlns:a16="http://schemas.microsoft.com/office/drawing/2014/main" xmlns=""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67" name="正方形/長方形 66">
            <a:extLst>
              <a:ext uri="{FF2B5EF4-FFF2-40B4-BE49-F238E27FC236}">
                <a16:creationId xmlns:a16="http://schemas.microsoft.com/office/drawing/2014/main" xmlns=""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68" name="正方形/長方形 67">
            <a:extLst>
              <a:ext uri="{FF2B5EF4-FFF2-40B4-BE49-F238E27FC236}">
                <a16:creationId xmlns:a16="http://schemas.microsoft.com/office/drawing/2014/main" xmlns=""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69" name="正方形/長方形 68">
            <a:extLst>
              <a:ext uri="{FF2B5EF4-FFF2-40B4-BE49-F238E27FC236}">
                <a16:creationId xmlns:a16="http://schemas.microsoft.com/office/drawing/2014/main" xmlns=""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0" name="正方形/長方形 69">
            <a:extLst>
              <a:ext uri="{FF2B5EF4-FFF2-40B4-BE49-F238E27FC236}">
                <a16:creationId xmlns:a16="http://schemas.microsoft.com/office/drawing/2014/main" xmlns=""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1" name="正方形/長方形 70">
            <a:extLst>
              <a:ext uri="{FF2B5EF4-FFF2-40B4-BE49-F238E27FC236}">
                <a16:creationId xmlns:a16="http://schemas.microsoft.com/office/drawing/2014/main" xmlns=""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xmlns=""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3" name="正方形/長方形 72">
            <a:extLst>
              <a:ext uri="{FF2B5EF4-FFF2-40B4-BE49-F238E27FC236}">
                <a16:creationId xmlns:a16="http://schemas.microsoft.com/office/drawing/2014/main" xmlns=""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74" name="正方形/長方形 73">
            <a:extLst>
              <a:ext uri="{FF2B5EF4-FFF2-40B4-BE49-F238E27FC236}">
                <a16:creationId xmlns:a16="http://schemas.microsoft.com/office/drawing/2014/main" xmlns=""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5" name="正方形/長方形 74">
            <a:extLst>
              <a:ext uri="{FF2B5EF4-FFF2-40B4-BE49-F238E27FC236}">
                <a16:creationId xmlns:a16="http://schemas.microsoft.com/office/drawing/2014/main" xmlns=""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76" name="正方形/長方形 75">
            <a:extLst>
              <a:ext uri="{FF2B5EF4-FFF2-40B4-BE49-F238E27FC236}">
                <a16:creationId xmlns:a16="http://schemas.microsoft.com/office/drawing/2014/main" xmlns=""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7" name="正方形/長方形 76">
            <a:extLst>
              <a:ext uri="{FF2B5EF4-FFF2-40B4-BE49-F238E27FC236}">
                <a16:creationId xmlns:a16="http://schemas.microsoft.com/office/drawing/2014/main" xmlns=""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R153 G153 B153</a:t>
            </a:r>
          </a:p>
        </p:txBody>
      </p:sp>
      <p:sp>
        <p:nvSpPr>
          <p:cNvPr id="78" name="正方形/長方形 77">
            <a:extLst>
              <a:ext uri="{FF2B5EF4-FFF2-40B4-BE49-F238E27FC236}">
                <a16:creationId xmlns:a16="http://schemas.microsoft.com/office/drawing/2014/main" xmlns=""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R102 G102 B102</a:t>
            </a:r>
          </a:p>
        </p:txBody>
      </p:sp>
      <p:sp>
        <p:nvSpPr>
          <p:cNvPr id="79" name="正方形/長方形 78">
            <a:extLst>
              <a:ext uri="{FF2B5EF4-FFF2-40B4-BE49-F238E27FC236}">
                <a16:creationId xmlns:a16="http://schemas.microsoft.com/office/drawing/2014/main" xmlns=""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xmlns=""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1" name="正方形/長方形 80">
            <a:extLst>
              <a:ext uri="{FF2B5EF4-FFF2-40B4-BE49-F238E27FC236}">
                <a16:creationId xmlns:a16="http://schemas.microsoft.com/office/drawing/2014/main" xmlns=""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R235 G235 B235</a:t>
            </a:r>
          </a:p>
        </p:txBody>
      </p:sp>
      <p:sp>
        <p:nvSpPr>
          <p:cNvPr id="82" name="正方形/長方形 81">
            <a:extLst>
              <a:ext uri="{FF2B5EF4-FFF2-40B4-BE49-F238E27FC236}">
                <a16:creationId xmlns:a16="http://schemas.microsoft.com/office/drawing/2014/main" xmlns=""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R204 G204 B204</a:t>
            </a:r>
          </a:p>
        </p:txBody>
      </p:sp>
      <p:sp>
        <p:nvSpPr>
          <p:cNvPr id="83" name="正方形/長方形 82">
            <a:extLst>
              <a:ext uri="{FF2B5EF4-FFF2-40B4-BE49-F238E27FC236}">
                <a16:creationId xmlns:a16="http://schemas.microsoft.com/office/drawing/2014/main" xmlns=""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4" name="正方形/長方形 83">
            <a:extLst>
              <a:ext uri="{FF2B5EF4-FFF2-40B4-BE49-F238E27FC236}">
                <a16:creationId xmlns:a16="http://schemas.microsoft.com/office/drawing/2014/main" xmlns=""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5" name="正方形/長方形 84">
            <a:extLst>
              <a:ext uri="{FF2B5EF4-FFF2-40B4-BE49-F238E27FC236}">
                <a16:creationId xmlns:a16="http://schemas.microsoft.com/office/drawing/2014/main" xmlns=""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R222 G225 B237</a:t>
            </a:r>
          </a:p>
        </p:txBody>
      </p:sp>
      <p:pic>
        <p:nvPicPr>
          <p:cNvPr id="28" name="図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1" y="0"/>
            <a:ext cx="12190839" cy="6858000"/>
          </a:xfrm>
          <a:prstGeom prst="rect">
            <a:avLst/>
          </a:prstGeom>
        </p:spPr>
      </p:pic>
    </p:spTree>
    <p:extLst>
      <p:ext uri="{BB962C8B-B14F-4D97-AF65-F5344CB8AC3E}">
        <p14:creationId xmlns:p14="http://schemas.microsoft.com/office/powerpoint/2010/main" val="97307436"/>
      </p:ext>
    </p:extLst>
  </p:cSld>
  <p:clrMap bg1="lt1" tx1="dk1" bg2="lt2" tx2="dk2" accent1="accent1" accent2="accent2" accent3="accent3" accent4="accent4" accent5="accent5" accent6="accent6" hlink="hlink" folHlink="folHlink"/>
  <p:sldLayoutIdLst>
    <p:sldLayoutId id="2147483671" r:id="rId1"/>
  </p:sldLayoutIdLst>
  <p:hf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b="1"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2" name="図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0" y="6596818"/>
            <a:ext cx="12192000" cy="261182"/>
          </a:xfrm>
          <a:prstGeom prst="rect">
            <a:avLst/>
          </a:prstGeom>
        </p:spPr>
      </p:pic>
      <p:sp>
        <p:nvSpPr>
          <p:cNvPr id="23" name="日付プレースホルダー 3"/>
          <p:cNvSpPr>
            <a:spLocks noGrp="1"/>
          </p:cNvSpPr>
          <p:nvPr>
            <p:ph type="dt" sz="half" idx="2"/>
          </p:nvPr>
        </p:nvSpPr>
        <p:spPr>
          <a:xfrm>
            <a:off x="6962400" y="6668516"/>
            <a:ext cx="2228850" cy="129789"/>
          </a:xfrm>
          <a:prstGeom prst="rect">
            <a:avLst/>
          </a:prstGeom>
        </p:spPr>
        <p:txBody>
          <a:bodyPr vert="horz" lIns="91440" tIns="45720" rIns="91440" bIns="45720" rtlCol="0" anchor="ctr"/>
          <a:lstStyle>
            <a:lvl1pPr marL="0" algn="r" defTabSz="914400" rtl="0" eaLnBrk="1" latinLnBrk="0" hangingPunct="1">
              <a:defRPr kumimoji="1" lang="ja-JP" altLang="en-US" sz="850" kern="1200" baseline="0" smtClean="0">
                <a:solidFill>
                  <a:schemeClr val="bg1"/>
                </a:solidFill>
                <a:latin typeface="Segoe UI" panose="020B0502040204020203" pitchFamily="34" charset="0"/>
                <a:ea typeface="+mn-ea"/>
                <a:cs typeface="Segoe UI" panose="020B0502040204020203" pitchFamily="34" charset="0"/>
              </a:defRPr>
            </a:lvl1pPr>
          </a:lstStyle>
          <a:p>
            <a:fld id="{FCAFAC13-DB77-42F2-BE26-45BA5532FD50}" type="datetime4">
              <a:rPr lang="en-US" altLang="ja-JP" smtClean="0"/>
              <a:pPr/>
              <a:t>2023年 11月 21日 </a:t>
            </a:fld>
            <a:endParaRPr lang="en-US" dirty="0"/>
          </a:p>
        </p:txBody>
      </p:sp>
      <p:sp>
        <p:nvSpPr>
          <p:cNvPr id="24" name="コンテンツ プレースホルダー 6">
            <a:extLst>
              <a:ext uri="{FF2B5EF4-FFF2-40B4-BE49-F238E27FC236}">
                <a16:creationId xmlns:a16="http://schemas.microsoft.com/office/drawing/2014/main" xmlns="" id="{3B2F5581-4034-DA46-842F-58D9CD0C1C39}"/>
              </a:ext>
            </a:extLst>
          </p:cNvPr>
          <p:cNvSpPr txBox="1">
            <a:spLocks/>
          </p:cNvSpPr>
          <p:nvPr/>
        </p:nvSpPr>
        <p:spPr>
          <a:xfrm>
            <a:off x="8092800" y="6681600"/>
            <a:ext cx="3240000"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US" altLang="ja-JP" sz="850" dirty="0">
                <a:solidFill>
                  <a:schemeClr val="bg1"/>
                </a:solidFill>
                <a:latin typeface="Segoe UI" panose="020B0502040204020203" pitchFamily="34" charset="0"/>
                <a:cs typeface="Segoe UI" panose="020B0502040204020203" pitchFamily="34" charset="0"/>
              </a:rPr>
              <a:t>/ © AISIN CORPORATION All Rights Reserved.</a:t>
            </a:r>
            <a:endParaRPr lang="ja-JP" altLang="en-US" sz="850" dirty="0">
              <a:solidFill>
                <a:schemeClr val="bg1"/>
              </a:solidFill>
              <a:latin typeface="Segoe UI" panose="020B0502040204020203" pitchFamily="34" charset="0"/>
              <a:cs typeface="Segoe UI" panose="020B0502040204020203" pitchFamily="34" charset="0"/>
            </a:endParaRPr>
          </a:p>
        </p:txBody>
      </p:sp>
      <p:sp>
        <p:nvSpPr>
          <p:cNvPr id="25" name="スライド番号プレースホルダー 1"/>
          <p:cNvSpPr txBox="1">
            <a:spLocks/>
          </p:cNvSpPr>
          <p:nvPr/>
        </p:nvSpPr>
        <p:spPr>
          <a:xfrm>
            <a:off x="11131200" y="6645303"/>
            <a:ext cx="809560" cy="173936"/>
          </a:xfrm>
          <a:prstGeom prst="rect">
            <a:avLst/>
          </a:prstGeom>
        </p:spPr>
        <p:txBody>
          <a:bodyPr vert="horz" lIns="91440" tIns="45720" rIns="91440" bIns="45720" rtlCol="0" anchor="ctr"/>
          <a:lstStyle>
            <a:defPPr>
              <a:defRPr lang="ja-JP"/>
            </a:defPPr>
            <a:lvl1pPr marL="0" algn="r" defTabSz="914400" rtl="0" eaLnBrk="1" latinLnBrk="0" hangingPunct="1">
              <a:defRPr kumimoji="1" lang="ja-JP" altLang="en-US" sz="1300" kern="1200" smtClean="0">
                <a:solidFill>
                  <a:schemeClr val="bg1"/>
                </a:solidFill>
                <a:latin typeface="Segoe UI" panose="020B0502040204020203" pitchFamily="34" charset="0"/>
                <a:ea typeface="+mn-ea"/>
                <a:cs typeface="Segoe UI" panose="020B0502040204020203" pitchFamily="34" charset="0"/>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a:lstStyle>
          <a:p>
            <a:fld id="{C9ED8002-315A-4F99-B394-092101E2DCBD}" type="slidenum">
              <a:rPr lang="en-US" altLang="ja-JP" smtClean="0"/>
              <a:pPr/>
              <a:t>‹#›</a:t>
            </a:fld>
            <a:r>
              <a:rPr lang="en-US" altLang="ja-JP" dirty="0"/>
              <a:t>/*0</a:t>
            </a:r>
            <a:endParaRPr lang="en-US" dirty="0"/>
          </a:p>
        </p:txBody>
      </p:sp>
      <p:sp>
        <p:nvSpPr>
          <p:cNvPr id="67" name="正方形/長方形 66">
            <a:extLst>
              <a:ext uri="{FF2B5EF4-FFF2-40B4-BE49-F238E27FC236}">
                <a16:creationId xmlns:a16="http://schemas.microsoft.com/office/drawing/2014/main" xmlns="" id="{F4AC7A4D-6E21-7A4C-A961-5DA83D8F01AE}"/>
              </a:ext>
            </a:extLst>
          </p:cNvPr>
          <p:cNvSpPr/>
          <p:nvPr/>
        </p:nvSpPr>
        <p:spPr>
          <a:xfrm>
            <a:off x="-751216" y="527"/>
            <a:ext cx="375608"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844083" rtl="0" eaLnBrk="1" fontAlgn="auto" latinLnBrk="0" hangingPunct="1">
              <a:lnSpc>
                <a:spcPct val="100000"/>
              </a:lnSpc>
              <a:spcBef>
                <a:spcPts val="0"/>
              </a:spcBef>
              <a:spcAft>
                <a:spcPts val="0"/>
              </a:spcAft>
              <a:buClrTx/>
              <a:buSzTx/>
              <a:buFontTx/>
              <a:buNone/>
              <a:tabLst/>
              <a:defRPr/>
            </a:pPr>
            <a:endParaRPr kumimoji="1" lang="en-US" altLang="ja-JP" sz="831"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68" name="正方形/長方形 67">
            <a:extLst>
              <a:ext uri="{FF2B5EF4-FFF2-40B4-BE49-F238E27FC236}">
                <a16:creationId xmlns:a16="http://schemas.microsoft.com/office/drawing/2014/main" xmlns="" id="{F4AC7A4D-6E21-7A4C-A961-5DA83D8F01AE}"/>
              </a:ext>
            </a:extLst>
          </p:cNvPr>
          <p:cNvSpPr/>
          <p:nvPr/>
        </p:nvSpPr>
        <p:spPr>
          <a:xfrm>
            <a:off x="-1766771" y="52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69" name="正方形/長方形 68">
            <a:extLst>
              <a:ext uri="{FF2B5EF4-FFF2-40B4-BE49-F238E27FC236}">
                <a16:creationId xmlns:a16="http://schemas.microsoft.com/office/drawing/2014/main" xmlns="" id="{726849EE-6865-1F4E-B2B0-B61D15B6EC0D}"/>
              </a:ext>
            </a:extLst>
          </p:cNvPr>
          <p:cNvSpPr/>
          <p:nvPr/>
        </p:nvSpPr>
        <p:spPr>
          <a:xfrm>
            <a:off x="-751216" y="546705"/>
            <a:ext cx="375608"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0" name="正方形/長方形 69">
            <a:extLst>
              <a:ext uri="{FF2B5EF4-FFF2-40B4-BE49-F238E27FC236}">
                <a16:creationId xmlns:a16="http://schemas.microsoft.com/office/drawing/2014/main" xmlns="" id="{F4AC7A4D-6E21-7A4C-A961-5DA83D8F01AE}"/>
              </a:ext>
            </a:extLst>
          </p:cNvPr>
          <p:cNvSpPr/>
          <p:nvPr/>
        </p:nvSpPr>
        <p:spPr>
          <a:xfrm>
            <a:off x="-1766771" y="54670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71" name="正方形/長方形 70">
            <a:extLst>
              <a:ext uri="{FF2B5EF4-FFF2-40B4-BE49-F238E27FC236}">
                <a16:creationId xmlns:a16="http://schemas.microsoft.com/office/drawing/2014/main" xmlns="" id="{48C117A6-C546-0C42-99EF-0376AB21CB8A}"/>
              </a:ext>
            </a:extLst>
          </p:cNvPr>
          <p:cNvSpPr/>
          <p:nvPr/>
        </p:nvSpPr>
        <p:spPr>
          <a:xfrm>
            <a:off x="-751216" y="1092883"/>
            <a:ext cx="375608"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2" name="正方形/長方形 71">
            <a:extLst>
              <a:ext uri="{FF2B5EF4-FFF2-40B4-BE49-F238E27FC236}">
                <a16:creationId xmlns:a16="http://schemas.microsoft.com/office/drawing/2014/main" xmlns="" id="{F4AC7A4D-6E21-7A4C-A961-5DA83D8F01AE}"/>
              </a:ext>
            </a:extLst>
          </p:cNvPr>
          <p:cNvSpPr/>
          <p:nvPr/>
        </p:nvSpPr>
        <p:spPr>
          <a:xfrm>
            <a:off x="-1766771" y="109288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73" name="正方形/長方形 72">
            <a:extLst>
              <a:ext uri="{FF2B5EF4-FFF2-40B4-BE49-F238E27FC236}">
                <a16:creationId xmlns:a16="http://schemas.microsoft.com/office/drawing/2014/main" xmlns="" id="{DC31C3B1-5ED5-CC45-8D42-9AC157BF190D}"/>
              </a:ext>
            </a:extLst>
          </p:cNvPr>
          <p:cNvSpPr/>
          <p:nvPr/>
        </p:nvSpPr>
        <p:spPr>
          <a:xfrm>
            <a:off x="-751216" y="1639061"/>
            <a:ext cx="375608"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74" name="正方形/長方形 73">
            <a:extLst>
              <a:ext uri="{FF2B5EF4-FFF2-40B4-BE49-F238E27FC236}">
                <a16:creationId xmlns:a16="http://schemas.microsoft.com/office/drawing/2014/main" xmlns="" id="{F4AC7A4D-6E21-7A4C-A961-5DA83D8F01AE}"/>
              </a:ext>
            </a:extLst>
          </p:cNvPr>
          <p:cNvSpPr/>
          <p:nvPr/>
        </p:nvSpPr>
        <p:spPr>
          <a:xfrm>
            <a:off x="-1766771" y="163906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75" name="正方形/長方形 74">
            <a:extLst>
              <a:ext uri="{FF2B5EF4-FFF2-40B4-BE49-F238E27FC236}">
                <a16:creationId xmlns:a16="http://schemas.microsoft.com/office/drawing/2014/main" xmlns="" id="{ACA1EDBB-4DB2-E24D-83B0-24E929FD55CA}"/>
              </a:ext>
            </a:extLst>
          </p:cNvPr>
          <p:cNvSpPr/>
          <p:nvPr/>
        </p:nvSpPr>
        <p:spPr>
          <a:xfrm>
            <a:off x="-751216" y="4369951"/>
            <a:ext cx="375608"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6" name="正方形/長方形 75">
            <a:extLst>
              <a:ext uri="{FF2B5EF4-FFF2-40B4-BE49-F238E27FC236}">
                <a16:creationId xmlns:a16="http://schemas.microsoft.com/office/drawing/2014/main" xmlns="" id="{F4AC7A4D-6E21-7A4C-A961-5DA83D8F01AE}"/>
              </a:ext>
            </a:extLst>
          </p:cNvPr>
          <p:cNvSpPr/>
          <p:nvPr/>
        </p:nvSpPr>
        <p:spPr>
          <a:xfrm>
            <a:off x="-1766771" y="4369951"/>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77" name="正方形/長方形 76">
            <a:extLst>
              <a:ext uri="{FF2B5EF4-FFF2-40B4-BE49-F238E27FC236}">
                <a16:creationId xmlns:a16="http://schemas.microsoft.com/office/drawing/2014/main" xmlns="" id="{F4AC7A4D-6E21-7A4C-A961-5DA83D8F01AE}"/>
              </a:ext>
            </a:extLst>
          </p:cNvPr>
          <p:cNvSpPr/>
          <p:nvPr/>
        </p:nvSpPr>
        <p:spPr>
          <a:xfrm>
            <a:off x="-1766771" y="3823773"/>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78" name="正方形/長方形 77">
            <a:extLst>
              <a:ext uri="{FF2B5EF4-FFF2-40B4-BE49-F238E27FC236}">
                <a16:creationId xmlns:a16="http://schemas.microsoft.com/office/drawing/2014/main" xmlns="" id="{ACA1EDBB-4DB2-E24D-83B0-24E929FD55CA}"/>
              </a:ext>
            </a:extLst>
          </p:cNvPr>
          <p:cNvSpPr/>
          <p:nvPr/>
        </p:nvSpPr>
        <p:spPr>
          <a:xfrm>
            <a:off x="-751216" y="3823773"/>
            <a:ext cx="375608"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79" name="正方形/長方形 78">
            <a:extLst>
              <a:ext uri="{FF2B5EF4-FFF2-40B4-BE49-F238E27FC236}">
                <a16:creationId xmlns:a16="http://schemas.microsoft.com/office/drawing/2014/main" xmlns="" id="{E40500AD-14E2-CB4D-9452-050B16BFCA22}"/>
              </a:ext>
            </a:extLst>
          </p:cNvPr>
          <p:cNvSpPr/>
          <p:nvPr/>
        </p:nvSpPr>
        <p:spPr>
          <a:xfrm>
            <a:off x="-751216" y="2731417"/>
            <a:ext cx="375608"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0" name="正方形/長方形 79">
            <a:extLst>
              <a:ext uri="{FF2B5EF4-FFF2-40B4-BE49-F238E27FC236}">
                <a16:creationId xmlns:a16="http://schemas.microsoft.com/office/drawing/2014/main" xmlns="" id="{F4AC7A4D-6E21-7A4C-A961-5DA83D8F01AE}"/>
              </a:ext>
            </a:extLst>
          </p:cNvPr>
          <p:cNvSpPr/>
          <p:nvPr/>
        </p:nvSpPr>
        <p:spPr>
          <a:xfrm>
            <a:off x="-1807518" y="2731417"/>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81" name="正方形/長方形 80">
            <a:extLst>
              <a:ext uri="{FF2B5EF4-FFF2-40B4-BE49-F238E27FC236}">
                <a16:creationId xmlns:a16="http://schemas.microsoft.com/office/drawing/2014/main" xmlns="" id="{E40500AD-14E2-CB4D-9452-050B16BFCA22}"/>
              </a:ext>
            </a:extLst>
          </p:cNvPr>
          <p:cNvSpPr/>
          <p:nvPr/>
        </p:nvSpPr>
        <p:spPr>
          <a:xfrm>
            <a:off x="-751216" y="3277595"/>
            <a:ext cx="375608"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82" name="正方形/長方形 81">
            <a:extLst>
              <a:ext uri="{FF2B5EF4-FFF2-40B4-BE49-F238E27FC236}">
                <a16:creationId xmlns:a16="http://schemas.microsoft.com/office/drawing/2014/main" xmlns="" id="{F4AC7A4D-6E21-7A4C-A961-5DA83D8F01AE}"/>
              </a:ext>
            </a:extLst>
          </p:cNvPr>
          <p:cNvSpPr/>
          <p:nvPr/>
        </p:nvSpPr>
        <p:spPr>
          <a:xfrm>
            <a:off x="-1807518" y="3277595"/>
            <a:ext cx="1097049"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646"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738"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a:solidFill>
                  <a:schemeClr val="tx1">
                    <a:lumMod val="50000"/>
                    <a:lumOff val="50000"/>
                  </a:schemeClr>
                </a:solidFill>
                <a:latin typeface="Segoe UI" panose="020B0502040204020203" pitchFamily="34" charset="0"/>
                <a:cs typeface="Segoe UI" panose="020B0502040204020203" pitchFamily="34" charset="0"/>
              </a:rPr>
              <a:t>R250 G10 B60</a:t>
            </a:r>
          </a:p>
        </p:txBody>
      </p:sp>
      <p:sp>
        <p:nvSpPr>
          <p:cNvPr id="83" name="正方形/長方形 82">
            <a:extLst>
              <a:ext uri="{FF2B5EF4-FFF2-40B4-BE49-F238E27FC236}">
                <a16:creationId xmlns:a16="http://schemas.microsoft.com/office/drawing/2014/main" xmlns="" id="{ACA1EDBB-4DB2-E24D-83B0-24E929FD55CA}"/>
              </a:ext>
            </a:extLst>
          </p:cNvPr>
          <p:cNvSpPr/>
          <p:nvPr/>
        </p:nvSpPr>
        <p:spPr>
          <a:xfrm>
            <a:off x="-751216" y="5462307"/>
            <a:ext cx="375608" cy="289920"/>
          </a:xfrm>
          <a:prstGeom prst="rect">
            <a:avLst/>
          </a:prstGeom>
          <a:solidFill>
            <a:srgbClr val="99999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4" name="正方形/長方形 83">
            <a:extLst>
              <a:ext uri="{FF2B5EF4-FFF2-40B4-BE49-F238E27FC236}">
                <a16:creationId xmlns:a16="http://schemas.microsoft.com/office/drawing/2014/main" xmlns="" id="{F4AC7A4D-6E21-7A4C-A961-5DA83D8F01AE}"/>
              </a:ext>
            </a:extLst>
          </p:cNvPr>
          <p:cNvSpPr/>
          <p:nvPr/>
        </p:nvSpPr>
        <p:spPr>
          <a:xfrm>
            <a:off x="-1766771" y="5462307"/>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50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R153 G153 B153</a:t>
            </a:r>
          </a:p>
        </p:txBody>
      </p:sp>
      <p:sp>
        <p:nvSpPr>
          <p:cNvPr id="85" name="正方形/長方形 84">
            <a:extLst>
              <a:ext uri="{FF2B5EF4-FFF2-40B4-BE49-F238E27FC236}">
                <a16:creationId xmlns:a16="http://schemas.microsoft.com/office/drawing/2014/main" xmlns="" id="{F4AC7A4D-6E21-7A4C-A961-5DA83D8F01AE}"/>
              </a:ext>
            </a:extLst>
          </p:cNvPr>
          <p:cNvSpPr/>
          <p:nvPr/>
        </p:nvSpPr>
        <p:spPr>
          <a:xfrm>
            <a:off x="-1766771" y="491612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75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R102 G102 B102</a:t>
            </a:r>
          </a:p>
        </p:txBody>
      </p:sp>
      <p:sp>
        <p:nvSpPr>
          <p:cNvPr id="86" name="正方形/長方形 85">
            <a:extLst>
              <a:ext uri="{FF2B5EF4-FFF2-40B4-BE49-F238E27FC236}">
                <a16:creationId xmlns:a16="http://schemas.microsoft.com/office/drawing/2014/main" xmlns="" id="{ACA1EDBB-4DB2-E24D-83B0-24E929FD55CA}"/>
              </a:ext>
            </a:extLst>
          </p:cNvPr>
          <p:cNvSpPr/>
          <p:nvPr/>
        </p:nvSpPr>
        <p:spPr>
          <a:xfrm>
            <a:off x="-751216" y="4916129"/>
            <a:ext cx="375608" cy="289920"/>
          </a:xfrm>
          <a:prstGeom prst="rect">
            <a:avLst/>
          </a:prstGeom>
          <a:solidFill>
            <a:srgbClr val="6666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7" name="正方形/長方形 86">
            <a:extLst>
              <a:ext uri="{FF2B5EF4-FFF2-40B4-BE49-F238E27FC236}">
                <a16:creationId xmlns:a16="http://schemas.microsoft.com/office/drawing/2014/main" xmlns="" id="{ACA1EDBB-4DB2-E24D-83B0-24E929FD55CA}"/>
              </a:ext>
            </a:extLst>
          </p:cNvPr>
          <p:cNvSpPr/>
          <p:nvPr/>
        </p:nvSpPr>
        <p:spPr>
          <a:xfrm>
            <a:off x="-751216" y="6554662"/>
            <a:ext cx="375608" cy="28992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88" name="正方形/長方形 87">
            <a:extLst>
              <a:ext uri="{FF2B5EF4-FFF2-40B4-BE49-F238E27FC236}">
                <a16:creationId xmlns:a16="http://schemas.microsoft.com/office/drawing/2014/main" xmlns="" id="{F4AC7A4D-6E21-7A4C-A961-5DA83D8F01AE}"/>
              </a:ext>
            </a:extLst>
          </p:cNvPr>
          <p:cNvSpPr/>
          <p:nvPr/>
        </p:nvSpPr>
        <p:spPr>
          <a:xfrm>
            <a:off x="-1766771" y="6554662"/>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10</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R235 G235 B235</a:t>
            </a:r>
          </a:p>
        </p:txBody>
      </p:sp>
      <p:sp>
        <p:nvSpPr>
          <p:cNvPr id="89" name="正方形/長方形 88">
            <a:extLst>
              <a:ext uri="{FF2B5EF4-FFF2-40B4-BE49-F238E27FC236}">
                <a16:creationId xmlns:a16="http://schemas.microsoft.com/office/drawing/2014/main" xmlns="" id="{F4AC7A4D-6E21-7A4C-A961-5DA83D8F01AE}"/>
              </a:ext>
            </a:extLst>
          </p:cNvPr>
          <p:cNvSpPr/>
          <p:nvPr/>
        </p:nvSpPr>
        <p:spPr>
          <a:xfrm>
            <a:off x="-1766771" y="6008485"/>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25</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R204 G204 B204</a:t>
            </a:r>
          </a:p>
        </p:txBody>
      </p:sp>
      <p:sp>
        <p:nvSpPr>
          <p:cNvPr id="90" name="正方形/長方形 89">
            <a:extLst>
              <a:ext uri="{FF2B5EF4-FFF2-40B4-BE49-F238E27FC236}">
                <a16:creationId xmlns:a16="http://schemas.microsoft.com/office/drawing/2014/main" xmlns="" id="{ACA1EDBB-4DB2-E24D-83B0-24E929FD55CA}"/>
              </a:ext>
            </a:extLst>
          </p:cNvPr>
          <p:cNvSpPr/>
          <p:nvPr/>
        </p:nvSpPr>
        <p:spPr>
          <a:xfrm>
            <a:off x="-751216" y="6008485"/>
            <a:ext cx="375608" cy="289920"/>
          </a:xfrm>
          <a:prstGeom prst="rect">
            <a:avLst/>
          </a:prstGeom>
          <a:solidFill>
            <a:srgbClr val="CCCC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chemeClr val="bg1"/>
              </a:solidFill>
              <a:latin typeface="Segoe UI" panose="020B0502040204020203" pitchFamily="34" charset="0"/>
              <a:cs typeface="Segoe UI" panose="020B0502040204020203" pitchFamily="34" charset="0"/>
            </a:endParaRPr>
          </a:p>
        </p:txBody>
      </p:sp>
      <p:sp>
        <p:nvSpPr>
          <p:cNvPr id="91" name="正方形/長方形 90">
            <a:extLst>
              <a:ext uri="{FF2B5EF4-FFF2-40B4-BE49-F238E27FC236}">
                <a16:creationId xmlns:a16="http://schemas.microsoft.com/office/drawing/2014/main" xmlns="" id="{DC31C3B1-5ED5-CC45-8D42-9AC157BF190D}"/>
              </a:ext>
            </a:extLst>
          </p:cNvPr>
          <p:cNvSpPr/>
          <p:nvPr/>
        </p:nvSpPr>
        <p:spPr>
          <a:xfrm>
            <a:off x="-751216" y="2185239"/>
            <a:ext cx="375608" cy="289920"/>
          </a:xfrm>
          <a:prstGeom prst="rect">
            <a:avLst/>
          </a:prstGeom>
          <a:solidFill>
            <a:srgbClr val="DEE1E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108">
              <a:solidFill>
                <a:srgbClr val="333333"/>
              </a:solidFill>
              <a:latin typeface="Segoe UI" panose="020B0502040204020203" pitchFamily="34" charset="0"/>
              <a:cs typeface="Segoe UI" panose="020B0502040204020203" pitchFamily="34" charset="0"/>
            </a:endParaRPr>
          </a:p>
        </p:txBody>
      </p:sp>
      <p:sp>
        <p:nvSpPr>
          <p:cNvPr id="92" name="正方形/長方形 91">
            <a:extLst>
              <a:ext uri="{FF2B5EF4-FFF2-40B4-BE49-F238E27FC236}">
                <a16:creationId xmlns:a16="http://schemas.microsoft.com/office/drawing/2014/main" xmlns="" id="{F4AC7A4D-6E21-7A4C-A961-5DA83D8F01AE}"/>
              </a:ext>
            </a:extLst>
          </p:cNvPr>
          <p:cNvSpPr/>
          <p:nvPr/>
        </p:nvSpPr>
        <p:spPr>
          <a:xfrm>
            <a:off x="-1766771" y="2185239"/>
            <a:ext cx="1056302"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646"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738" b="0" i="0" u="none" strike="noStrike" kern="1200" cap="none" spc="0" normalizeH="0" baseline="0" noProof="0" dirty="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12.5%</a:t>
            </a:r>
          </a:p>
          <a:p>
            <a:pPr marL="0" marR="0" lvl="0" indent="0" algn="r" defTabSz="844083" rtl="0" eaLnBrk="1" fontAlgn="auto" latinLnBrk="0" hangingPunct="1">
              <a:lnSpc>
                <a:spcPct val="100000"/>
              </a:lnSpc>
              <a:spcBef>
                <a:spcPts val="0"/>
              </a:spcBef>
              <a:spcAft>
                <a:spcPts val="0"/>
              </a:spcAft>
              <a:buClrTx/>
              <a:buSzTx/>
              <a:buFontTx/>
              <a:buNone/>
              <a:tabLst/>
              <a:defRPr/>
            </a:pPr>
            <a:r>
              <a:rPr kumimoji="1" lang="en-US" altLang="ja-JP" sz="738" dirty="0">
                <a:solidFill>
                  <a:schemeClr val="tx1">
                    <a:lumMod val="50000"/>
                    <a:lumOff val="50000"/>
                  </a:schemeClr>
                </a:solidFill>
                <a:latin typeface="Segoe UI" panose="020B0502040204020203" pitchFamily="34" charset="0"/>
                <a:cs typeface="Segoe UI" panose="020B0502040204020203" pitchFamily="34" charset="0"/>
              </a:rPr>
              <a:t>R222 G225 B237</a:t>
            </a:r>
          </a:p>
        </p:txBody>
      </p:sp>
    </p:spTree>
    <p:extLst>
      <p:ext uri="{BB962C8B-B14F-4D97-AF65-F5344CB8AC3E}">
        <p14:creationId xmlns:p14="http://schemas.microsoft.com/office/powerpoint/2010/main" val="81249569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Lst>
  <p:hf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800" b="1" kern="1200" baseline="0">
          <a:solidFill>
            <a:srgbClr val="333333"/>
          </a:solidFill>
          <a:latin typeface="メイリオ" panose="020B0604030504040204" pitchFamily="50" charset="-128"/>
          <a:ea typeface="メイリオ" panose="020B0604030504040204" pitchFamily="50" charset="-128"/>
          <a:cs typeface="+mn-cs"/>
        </a:defRPr>
      </a:lvl1pPr>
      <a:lvl2pPr marL="36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1200" b="1" kern="1200" baseline="0">
          <a:solidFill>
            <a:srgbClr val="333333"/>
          </a:solidFill>
          <a:latin typeface="メイリオ" panose="020B0604030504040204" pitchFamily="50" charset="-128"/>
          <a:ea typeface="メイリオ" panose="020B0604030504040204" pitchFamily="50" charset="-128"/>
          <a:cs typeface="+mn-cs"/>
        </a:defRPr>
      </a:lvl2pPr>
      <a:lvl3pPr marL="72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1050" b="1" kern="1200" baseline="0">
          <a:solidFill>
            <a:srgbClr val="333333"/>
          </a:solidFill>
          <a:latin typeface="メイリオ" panose="020B0604030504040204" pitchFamily="50" charset="-128"/>
          <a:ea typeface="メイリオ" panose="020B0604030504040204" pitchFamily="50" charset="-128"/>
          <a:cs typeface="+mn-cs"/>
        </a:defRPr>
      </a:lvl3pPr>
      <a:lvl4pPr marL="936000" marR="0" indent="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900" b="1" kern="1200" baseline="0">
          <a:solidFill>
            <a:srgbClr val="333333"/>
          </a:solidFill>
          <a:latin typeface="メイリオ" panose="020B0604030504040204" pitchFamily="50" charset="-128"/>
          <a:ea typeface="メイリオ" panose="020B0604030504040204" pitchFamily="50" charset="-128"/>
          <a:cs typeface="+mn-cs"/>
        </a:defRPr>
      </a:lvl4pPr>
      <a:lvl5pPr marL="1440000" marR="0" indent="-144000" algn="l" defTabSz="914400" rtl="0" eaLnBrk="1" fontAlgn="auto" latinLnBrk="0" hangingPunct="1">
        <a:lnSpc>
          <a:spcPct val="100000"/>
        </a:lnSpc>
        <a:spcBef>
          <a:spcPts val="600"/>
        </a:spcBef>
        <a:spcAft>
          <a:spcPts val="0"/>
        </a:spcAft>
        <a:buClrTx/>
        <a:buSzTx/>
        <a:buFont typeface="Arial" panose="020B0604020202020204" pitchFamily="34" charset="0"/>
        <a:buChar char="»"/>
        <a:tabLst/>
        <a:defRPr kumimoji="1" sz="900" b="1"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xmlns="" id="{1AE3FCF5-2596-A246-B660-4FEF458907DD}"/>
              </a:ext>
            </a:extLst>
          </p:cNvPr>
          <p:cNvPicPr>
            <a:picLocks/>
          </p:cNvPicPr>
          <p:nvPr userDrawn="1"/>
        </p:nvPicPr>
        <p:blipFill>
          <a:blip r:embed="rId6"/>
          <a:stretch>
            <a:fillRect/>
          </a:stretch>
        </p:blipFill>
        <p:spPr>
          <a:xfrm>
            <a:off x="453292" y="6601968"/>
            <a:ext cx="11738708" cy="256032"/>
          </a:xfrm>
          <a:prstGeom prst="rect">
            <a:avLst/>
          </a:prstGeom>
        </p:spPr>
      </p:pic>
      <p:sp>
        <p:nvSpPr>
          <p:cNvPr id="8" name="テキスト ボックス 7"/>
          <p:cNvSpPr txBox="1"/>
          <p:nvPr userDrawn="1"/>
        </p:nvSpPr>
        <p:spPr>
          <a:xfrm>
            <a:off x="4873846" y="6696000"/>
            <a:ext cx="1063385" cy="108000"/>
          </a:xfrm>
          <a:prstGeom prst="rect">
            <a:avLst/>
          </a:prstGeom>
          <a:noFill/>
        </p:spPr>
        <p:txBody>
          <a:bodyPr wrap="square" lIns="0" tIns="0" rIns="0" bIns="0" rtlCol="0">
            <a:spAutoFit/>
          </a:bodyPr>
          <a:lstStyle/>
          <a:p>
            <a:pPr algn="r"/>
            <a:r>
              <a:rPr kumimoji="1" lang="en-US" altLang="ja-JP" sz="700" b="1" dirty="0">
                <a:solidFill>
                  <a:schemeClr val="bg1"/>
                </a:solidFill>
              </a:rPr>
              <a:t>DS</a:t>
            </a:r>
            <a:r>
              <a:rPr kumimoji="1" lang="ja-JP" altLang="en-US" sz="700" b="1" dirty="0">
                <a:solidFill>
                  <a:schemeClr val="bg1"/>
                </a:solidFill>
              </a:rPr>
              <a:t>部</a:t>
            </a:r>
          </a:p>
        </p:txBody>
      </p:sp>
      <p:sp>
        <p:nvSpPr>
          <p:cNvPr id="11" name="テキスト ボックス 10">
            <a:extLst>
              <a:ext uri="{FF2B5EF4-FFF2-40B4-BE49-F238E27FC236}">
                <a16:creationId xmlns:a16="http://schemas.microsoft.com/office/drawing/2014/main" xmlns="" id="{37DD5FFD-127C-DD47-9BF7-CB6A75491278}"/>
              </a:ext>
            </a:extLst>
          </p:cNvPr>
          <p:cNvSpPr txBox="1"/>
          <p:nvPr userDrawn="1"/>
        </p:nvSpPr>
        <p:spPr>
          <a:xfrm>
            <a:off x="11569100" y="6612745"/>
            <a:ext cx="527709" cy="246221"/>
          </a:xfrm>
          <a:prstGeom prst="rect">
            <a:avLst/>
          </a:prstGeom>
          <a:noFill/>
        </p:spPr>
        <p:txBody>
          <a:bodyPr wrap="none" rtlCol="0">
            <a:spAutoFit/>
          </a:bodyPr>
          <a:lstStyle/>
          <a:p>
            <a:pPr algn="r"/>
            <a:fld id="{DD04DF85-ADCB-4E8A-A23F-C9CEF091EC87}" type="slidenum">
              <a:rPr lang="ja-JP" altLang="en-US" sz="1000" smtClean="0">
                <a:solidFill>
                  <a:schemeClr val="bg1"/>
                </a:solidFill>
                <a:latin typeface="Segoe UI" panose="020B0502040204020203" pitchFamily="34" charset="0"/>
                <a:ea typeface="メイリオ" panose="020B0604030504040204" pitchFamily="50" charset="-128"/>
                <a:cs typeface="Segoe UI" panose="020B0502040204020203" pitchFamily="34" charset="0"/>
              </a:rPr>
              <a:pPr algn="r"/>
              <a:t>‹#›</a:t>
            </a:fld>
            <a:r>
              <a:rPr lang="en-US" altLang="ja-JP" sz="1000">
                <a:solidFill>
                  <a:schemeClr val="bg1"/>
                </a:solidFill>
                <a:latin typeface="Segoe UI" panose="020B0502040204020203" pitchFamily="34" charset="0"/>
                <a:cs typeface="Segoe UI" panose="020B0502040204020203" pitchFamily="34" charset="0"/>
              </a:rPr>
              <a:t>/00</a:t>
            </a:r>
            <a:endParaRPr lang="ja-JP" altLang="en-US" sz="1000">
              <a:solidFill>
                <a:schemeClr val="bg1"/>
              </a:solidFill>
              <a:latin typeface="Segoe UI" panose="020B0502040204020203" pitchFamily="34" charset="0"/>
              <a:cs typeface="Segoe UI" panose="020B0502040204020203" pitchFamily="34" charset="0"/>
            </a:endParaRPr>
          </a:p>
        </p:txBody>
      </p:sp>
      <p:sp>
        <p:nvSpPr>
          <p:cNvPr id="13" name="コンテンツ プレースホルダー 6">
            <a:extLst>
              <a:ext uri="{FF2B5EF4-FFF2-40B4-BE49-F238E27FC236}">
                <a16:creationId xmlns:a16="http://schemas.microsoft.com/office/drawing/2014/main" xmlns="" id="{E47FB8F7-E074-7A44-87D1-3AC4F6A817DA}"/>
              </a:ext>
            </a:extLst>
          </p:cNvPr>
          <p:cNvSpPr txBox="1">
            <a:spLocks/>
          </p:cNvSpPr>
          <p:nvPr userDrawn="1"/>
        </p:nvSpPr>
        <p:spPr>
          <a:xfrm>
            <a:off x="7443692" y="6681600"/>
            <a:ext cx="3987692" cy="108000"/>
          </a:xfrm>
          <a:prstGeom prst="rect">
            <a:avLst/>
          </a:prstGeom>
        </p:spPr>
        <p:txBody>
          <a:bodyPr lIns="0" tIns="0" rIns="0" bIns="0" anchor="ctr"/>
          <a:lstStyle>
            <a:lvl1pPr marL="0" marR="0" indent="0" algn="l" defTabSz="914400" rtl="0" eaLnBrk="1" fontAlgn="auto" latinLnBrk="0" hangingPunct="1">
              <a:lnSpc>
                <a:spcPct val="100000"/>
              </a:lnSpc>
              <a:spcBef>
                <a:spcPct val="20000"/>
              </a:spcBef>
              <a:spcAft>
                <a:spcPts val="0"/>
              </a:spcAft>
              <a:buClrTx/>
              <a:buSzTx/>
              <a:buFont typeface="Arial" panose="020B0604020202020204" pitchFamily="34" charset="0"/>
              <a:buNone/>
              <a:tabLst/>
              <a:defRPr kumimoji="1" sz="1100" kern="1200" baseline="0">
                <a:solidFill>
                  <a:schemeClr val="bg1"/>
                </a:solidFill>
                <a:latin typeface="+mj-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gn="r">
              <a:defRPr/>
            </a:pPr>
            <a:r>
              <a:rPr lang="en" altLang="ja-JP" sz="700">
                <a:solidFill>
                  <a:schemeClr val="bg1"/>
                </a:solidFill>
                <a:latin typeface="Segoe UI" panose="020B0502040204020203" pitchFamily="34" charset="0"/>
                <a:cs typeface="Segoe UI" panose="020B0502040204020203" pitchFamily="34" charset="0"/>
              </a:rPr>
              <a:t>Jan. 0</a:t>
            </a:r>
            <a:r>
              <a:rPr lang="en-US" altLang="ja-JP" sz="700">
                <a:solidFill>
                  <a:schemeClr val="bg1"/>
                </a:solidFill>
                <a:latin typeface="Segoe UI" panose="020B0502040204020203" pitchFamily="34" charset="0"/>
                <a:cs typeface="Segoe UI" panose="020B0502040204020203" pitchFamily="34" charset="0"/>
              </a:rPr>
              <a:t>0</a:t>
            </a:r>
            <a:r>
              <a:rPr lang="en" altLang="ja-JP" sz="700">
                <a:solidFill>
                  <a:schemeClr val="bg1"/>
                </a:solidFill>
                <a:latin typeface="Segoe UI" panose="020B0502040204020203" pitchFamily="34" charset="0"/>
                <a:cs typeface="Segoe UI" panose="020B0502040204020203" pitchFamily="34" charset="0"/>
              </a:rPr>
              <a:t>, </a:t>
            </a:r>
            <a:r>
              <a:rPr lang="en-US" altLang="ja-JP" sz="700">
                <a:solidFill>
                  <a:schemeClr val="bg1"/>
                </a:solidFill>
                <a:latin typeface="Segoe UI" panose="020B0502040204020203" pitchFamily="34" charset="0"/>
                <a:cs typeface="Segoe UI" panose="020B0502040204020203" pitchFamily="34" charset="0"/>
              </a:rPr>
              <a:t>2021 / © AISIN CORPORATION All Rights Reserved.</a:t>
            </a:r>
            <a:endParaRPr lang="ja-JP" altLang="en-US" sz="700">
              <a:solidFill>
                <a:schemeClr val="bg1"/>
              </a:solidFill>
              <a:latin typeface="Segoe UI" panose="020B0502040204020203" pitchFamily="34" charset="0"/>
              <a:cs typeface="Segoe UI" panose="020B0502040204020203" pitchFamily="34" charset="0"/>
            </a:endParaRPr>
          </a:p>
        </p:txBody>
      </p:sp>
      <p:sp>
        <p:nvSpPr>
          <p:cNvPr id="22" name="正方形/長方形 21">
            <a:extLst>
              <a:ext uri="{FF2B5EF4-FFF2-40B4-BE49-F238E27FC236}">
                <a16:creationId xmlns:a16="http://schemas.microsoft.com/office/drawing/2014/main" xmlns="" id="{F4AC7A4D-6E21-7A4C-A961-5DA83D8F01AE}"/>
              </a:ext>
            </a:extLst>
          </p:cNvPr>
          <p:cNvSpPr/>
          <p:nvPr userDrawn="1"/>
        </p:nvSpPr>
        <p:spPr>
          <a:xfrm>
            <a:off x="-1085090" y="527"/>
            <a:ext cx="542545" cy="289920"/>
          </a:xfrm>
          <a:prstGeom prst="rect">
            <a:avLst/>
          </a:prstGeom>
          <a:solidFill>
            <a:srgbClr val="001A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sz="900" b="0" i="0" u="none" strike="noStrike" kern="1200" cap="none" spc="0" normalizeH="0" baseline="0" noProof="0">
              <a:ln>
                <a:noFill/>
              </a:ln>
              <a:solidFill>
                <a:schemeClr val="bg1">
                  <a:lumMod val="95000"/>
                </a:schemeClr>
              </a:solidFill>
              <a:effectLst/>
              <a:uLnTx/>
              <a:uFillTx/>
              <a:latin typeface="Segoe UI" panose="020B0502040204020203" pitchFamily="34" charset="0"/>
              <a:ea typeface="+mn-ea"/>
              <a:cs typeface="Segoe UI" panose="020B0502040204020203" pitchFamily="34" charset="0"/>
            </a:endParaRPr>
          </a:p>
        </p:txBody>
      </p:sp>
      <p:sp>
        <p:nvSpPr>
          <p:cNvPr id="23" name="正方形/長方形 22">
            <a:extLst>
              <a:ext uri="{FF2B5EF4-FFF2-40B4-BE49-F238E27FC236}">
                <a16:creationId xmlns:a16="http://schemas.microsoft.com/office/drawing/2014/main" xmlns="" id="{F4AC7A4D-6E21-7A4C-A961-5DA83D8F01AE}"/>
              </a:ext>
            </a:extLst>
          </p:cNvPr>
          <p:cNvSpPr/>
          <p:nvPr userDrawn="1"/>
        </p:nvSpPr>
        <p:spPr>
          <a:xfrm>
            <a:off x="-2561931" y="52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100%</a:t>
            </a: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R0 G26 B114</a:t>
            </a:r>
          </a:p>
        </p:txBody>
      </p:sp>
      <p:sp>
        <p:nvSpPr>
          <p:cNvPr id="24" name="正方形/長方形 23">
            <a:extLst>
              <a:ext uri="{FF2B5EF4-FFF2-40B4-BE49-F238E27FC236}">
                <a16:creationId xmlns:a16="http://schemas.microsoft.com/office/drawing/2014/main" xmlns="" id="{726849EE-6865-1F4E-B2B0-B61D15B6EC0D}"/>
              </a:ext>
            </a:extLst>
          </p:cNvPr>
          <p:cNvSpPr/>
          <p:nvPr userDrawn="1"/>
        </p:nvSpPr>
        <p:spPr>
          <a:xfrm>
            <a:off x="-1085090" y="549207"/>
            <a:ext cx="542545" cy="289920"/>
          </a:xfrm>
          <a:prstGeom prst="rect">
            <a:avLst/>
          </a:prstGeom>
          <a:solidFill>
            <a:srgbClr val="4053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1" name="正方形/長方形 40">
            <a:extLst>
              <a:ext uri="{FF2B5EF4-FFF2-40B4-BE49-F238E27FC236}">
                <a16:creationId xmlns:a16="http://schemas.microsoft.com/office/drawing/2014/main" xmlns="" id="{F4AC7A4D-6E21-7A4C-A961-5DA83D8F01AE}"/>
              </a:ext>
            </a:extLst>
          </p:cNvPr>
          <p:cNvSpPr/>
          <p:nvPr userDrawn="1"/>
        </p:nvSpPr>
        <p:spPr>
          <a:xfrm>
            <a:off x="-2561931" y="54920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75%</a:t>
            </a: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R64 G83 B149</a:t>
            </a:r>
          </a:p>
        </p:txBody>
      </p:sp>
      <p:sp>
        <p:nvSpPr>
          <p:cNvPr id="42" name="正方形/長方形 41">
            <a:extLst>
              <a:ext uri="{FF2B5EF4-FFF2-40B4-BE49-F238E27FC236}">
                <a16:creationId xmlns:a16="http://schemas.microsoft.com/office/drawing/2014/main" xmlns="" id="{48C117A6-C546-0C42-99EF-0376AB21CB8A}"/>
              </a:ext>
            </a:extLst>
          </p:cNvPr>
          <p:cNvSpPr/>
          <p:nvPr userDrawn="1"/>
        </p:nvSpPr>
        <p:spPr>
          <a:xfrm>
            <a:off x="-1085090" y="1097887"/>
            <a:ext cx="542545" cy="289920"/>
          </a:xfrm>
          <a:prstGeom prst="rect">
            <a:avLst/>
          </a:prstGeom>
          <a:solidFill>
            <a:srgbClr val="808C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3" name="正方形/長方形 42">
            <a:extLst>
              <a:ext uri="{FF2B5EF4-FFF2-40B4-BE49-F238E27FC236}">
                <a16:creationId xmlns:a16="http://schemas.microsoft.com/office/drawing/2014/main" xmlns="" id="{F4AC7A4D-6E21-7A4C-A961-5DA83D8F01AE}"/>
              </a:ext>
            </a:extLst>
          </p:cNvPr>
          <p:cNvSpPr/>
          <p:nvPr userDrawn="1"/>
        </p:nvSpPr>
        <p:spPr>
          <a:xfrm>
            <a:off x="-2561931" y="109788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50%</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R128 G140 B184</a:t>
            </a:r>
          </a:p>
        </p:txBody>
      </p:sp>
      <p:sp>
        <p:nvSpPr>
          <p:cNvPr id="44" name="正方形/長方形 43">
            <a:extLst>
              <a:ext uri="{FF2B5EF4-FFF2-40B4-BE49-F238E27FC236}">
                <a16:creationId xmlns:a16="http://schemas.microsoft.com/office/drawing/2014/main" xmlns="" id="{DC31C3B1-5ED5-CC45-8D42-9AC157BF190D}"/>
              </a:ext>
            </a:extLst>
          </p:cNvPr>
          <p:cNvSpPr/>
          <p:nvPr userDrawn="1"/>
        </p:nvSpPr>
        <p:spPr>
          <a:xfrm>
            <a:off x="-1085090" y="1646567"/>
            <a:ext cx="542545" cy="289920"/>
          </a:xfrm>
          <a:prstGeom prst="rect">
            <a:avLst/>
          </a:prstGeom>
          <a:solidFill>
            <a:srgbClr val="BFC6D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45" name="正方形/長方形 44">
            <a:extLst>
              <a:ext uri="{FF2B5EF4-FFF2-40B4-BE49-F238E27FC236}">
                <a16:creationId xmlns:a16="http://schemas.microsoft.com/office/drawing/2014/main" xmlns="" id="{F4AC7A4D-6E21-7A4C-A961-5DA83D8F01AE}"/>
              </a:ext>
            </a:extLst>
          </p:cNvPr>
          <p:cNvSpPr/>
          <p:nvPr userDrawn="1"/>
        </p:nvSpPr>
        <p:spPr>
          <a:xfrm>
            <a:off x="-2561931" y="1646567"/>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AI</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色</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 25%</a:t>
            </a:r>
          </a:p>
          <a:p>
            <a:pPr marL="0" marR="0" lvl="0" indent="0" algn="r" defTabSz="914400" rtl="0" eaLnBrk="1" fontAlgn="auto" latinLnBrk="0" hangingPunct="1">
              <a:lnSpc>
                <a:spcPct val="100000"/>
              </a:lnSpc>
              <a:spcBef>
                <a:spcPts val="0"/>
              </a:spcBef>
              <a:spcAft>
                <a:spcPts val="0"/>
              </a:spcAft>
              <a:buClrTx/>
              <a:buSzTx/>
              <a:buFontTx/>
              <a:buNone/>
              <a:tabLst/>
              <a:defRPr/>
            </a:pP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R191 G198 B220</a:t>
            </a:r>
          </a:p>
        </p:txBody>
      </p:sp>
      <p:sp>
        <p:nvSpPr>
          <p:cNvPr id="46" name="正方形/長方形 45">
            <a:extLst>
              <a:ext uri="{FF2B5EF4-FFF2-40B4-BE49-F238E27FC236}">
                <a16:creationId xmlns:a16="http://schemas.microsoft.com/office/drawing/2014/main" xmlns="" id="{ACA1EDBB-4DB2-E24D-83B0-24E929FD55CA}"/>
              </a:ext>
            </a:extLst>
          </p:cNvPr>
          <p:cNvSpPr/>
          <p:nvPr userDrawn="1"/>
        </p:nvSpPr>
        <p:spPr>
          <a:xfrm>
            <a:off x="-1085090" y="3861363"/>
            <a:ext cx="542545" cy="2899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47" name="正方形/長方形 46">
            <a:extLst>
              <a:ext uri="{FF2B5EF4-FFF2-40B4-BE49-F238E27FC236}">
                <a16:creationId xmlns:a16="http://schemas.microsoft.com/office/drawing/2014/main" xmlns="" id="{F4AC7A4D-6E21-7A4C-A961-5DA83D8F01AE}"/>
              </a:ext>
            </a:extLst>
          </p:cNvPr>
          <p:cNvSpPr/>
          <p:nvPr userDrawn="1"/>
        </p:nvSpPr>
        <p:spPr>
          <a:xfrm>
            <a:off x="-2610860" y="3861363"/>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ブラック</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R0 G0 B0</a:t>
            </a:r>
          </a:p>
        </p:txBody>
      </p:sp>
      <p:sp>
        <p:nvSpPr>
          <p:cNvPr id="48" name="正方形/長方形 47">
            <a:extLst>
              <a:ext uri="{FF2B5EF4-FFF2-40B4-BE49-F238E27FC236}">
                <a16:creationId xmlns:a16="http://schemas.microsoft.com/office/drawing/2014/main" xmlns="" id="{F4AC7A4D-6E21-7A4C-A961-5DA83D8F01AE}"/>
              </a:ext>
            </a:extLst>
          </p:cNvPr>
          <p:cNvSpPr/>
          <p:nvPr userDrawn="1"/>
        </p:nvSpPr>
        <p:spPr>
          <a:xfrm>
            <a:off x="-2552004" y="3308012"/>
            <a:ext cx="1525770"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ダークグレー</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R51 G51 B51</a:t>
            </a:r>
          </a:p>
        </p:txBody>
      </p:sp>
      <p:sp>
        <p:nvSpPr>
          <p:cNvPr id="49" name="正方形/長方形 48">
            <a:extLst>
              <a:ext uri="{FF2B5EF4-FFF2-40B4-BE49-F238E27FC236}">
                <a16:creationId xmlns:a16="http://schemas.microsoft.com/office/drawing/2014/main" xmlns="" id="{ACA1EDBB-4DB2-E24D-83B0-24E929FD55CA}"/>
              </a:ext>
            </a:extLst>
          </p:cNvPr>
          <p:cNvSpPr/>
          <p:nvPr userDrawn="1"/>
        </p:nvSpPr>
        <p:spPr>
          <a:xfrm>
            <a:off x="-1085090" y="3308012"/>
            <a:ext cx="542545" cy="289920"/>
          </a:xfrm>
          <a:prstGeom prst="rect">
            <a:avLst/>
          </a:prstGeom>
          <a:solidFill>
            <a:srgbClr val="3333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chemeClr val="bg1"/>
              </a:solidFill>
              <a:latin typeface="Segoe UI" panose="020B0502040204020203" pitchFamily="34" charset="0"/>
              <a:cs typeface="Segoe UI" panose="020B0502040204020203" pitchFamily="34" charset="0"/>
            </a:endParaRPr>
          </a:p>
        </p:txBody>
      </p:sp>
      <p:sp>
        <p:nvSpPr>
          <p:cNvPr id="50" name="正方形/長方形 49">
            <a:extLst>
              <a:ext uri="{FF2B5EF4-FFF2-40B4-BE49-F238E27FC236}">
                <a16:creationId xmlns:a16="http://schemas.microsoft.com/office/drawing/2014/main" xmlns="" id="{E40500AD-14E2-CB4D-9452-050B16BFCA22}"/>
              </a:ext>
            </a:extLst>
          </p:cNvPr>
          <p:cNvSpPr/>
          <p:nvPr userDrawn="1"/>
        </p:nvSpPr>
        <p:spPr>
          <a:xfrm>
            <a:off x="-1085090" y="2201310"/>
            <a:ext cx="542545" cy="289920"/>
          </a:xfrm>
          <a:prstGeom prst="rect">
            <a:avLst/>
          </a:prstGeom>
          <a:solidFill>
            <a:srgbClr val="4BC3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51" name="正方形/長方形 50">
            <a:extLst>
              <a:ext uri="{FF2B5EF4-FFF2-40B4-BE49-F238E27FC236}">
                <a16:creationId xmlns:a16="http://schemas.microsoft.com/office/drawing/2014/main" xmlns="" id="{F4AC7A4D-6E21-7A4C-A961-5DA83D8F01AE}"/>
              </a:ext>
            </a:extLst>
          </p:cNvPr>
          <p:cNvSpPr/>
          <p:nvPr userDrawn="1"/>
        </p:nvSpPr>
        <p:spPr>
          <a:xfrm>
            <a:off x="-2610859" y="2201310"/>
            <a:ext cx="1584626"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ブルー</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R75 G195 B255</a:t>
            </a:r>
          </a:p>
        </p:txBody>
      </p:sp>
      <p:sp>
        <p:nvSpPr>
          <p:cNvPr id="52" name="正方形/長方形 51">
            <a:extLst>
              <a:ext uri="{FF2B5EF4-FFF2-40B4-BE49-F238E27FC236}">
                <a16:creationId xmlns:a16="http://schemas.microsoft.com/office/drawing/2014/main" xmlns="" id="{E40500AD-14E2-CB4D-9452-050B16BFCA22}"/>
              </a:ext>
            </a:extLst>
          </p:cNvPr>
          <p:cNvSpPr/>
          <p:nvPr userDrawn="1"/>
        </p:nvSpPr>
        <p:spPr>
          <a:xfrm>
            <a:off x="-1085090" y="2754661"/>
            <a:ext cx="542545" cy="289920"/>
          </a:xfrm>
          <a:prstGeom prst="rect">
            <a:avLst/>
          </a:prstGeom>
          <a:solidFill>
            <a:srgbClr val="FA0A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kumimoji="1" lang="en-US" altLang="ja-JP" sz="1200">
              <a:solidFill>
                <a:srgbClr val="333333"/>
              </a:solidFill>
              <a:latin typeface="Segoe UI" panose="020B0502040204020203" pitchFamily="34" charset="0"/>
              <a:cs typeface="Segoe UI" panose="020B0502040204020203" pitchFamily="34" charset="0"/>
            </a:endParaRPr>
          </a:p>
        </p:txBody>
      </p:sp>
      <p:sp>
        <p:nvSpPr>
          <p:cNvPr id="53" name="正方形/長方形 52">
            <a:extLst>
              <a:ext uri="{FF2B5EF4-FFF2-40B4-BE49-F238E27FC236}">
                <a16:creationId xmlns:a16="http://schemas.microsoft.com/office/drawing/2014/main" xmlns="" id="{F4AC7A4D-6E21-7A4C-A961-5DA83D8F01AE}"/>
              </a:ext>
            </a:extLst>
          </p:cNvPr>
          <p:cNvSpPr/>
          <p:nvPr userDrawn="1"/>
        </p:nvSpPr>
        <p:spPr>
          <a:xfrm>
            <a:off x="-2610859" y="2754661"/>
            <a:ext cx="1584626" cy="2899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アクセントカラー </a:t>
            </a:r>
            <a:r>
              <a:rPr kumimoji="1" lang="en-US" altLang="ja-JP"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a:t>
            </a:r>
            <a:r>
              <a:rPr kumimoji="1" lang="ja-JP" altLang="en-US" sz="7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レッド</a:t>
            </a:r>
            <a:r>
              <a:rPr kumimoji="1" lang="en-US" altLang="ja-JP" sz="800" b="0" i="0" u="none" strike="noStrike" kern="1200" cap="none" spc="0" normalizeH="0" baseline="0" noProof="0">
                <a:ln>
                  <a:noFill/>
                </a:ln>
                <a:solidFill>
                  <a:schemeClr val="tx1">
                    <a:lumMod val="50000"/>
                    <a:lumOff val="50000"/>
                  </a:schemeClr>
                </a:solidFill>
                <a:effectLst/>
                <a:uLnTx/>
                <a:uFillTx/>
                <a:latin typeface="Segoe UI" panose="020B0502040204020203" pitchFamily="34" charset="0"/>
                <a:ea typeface="+mn-ea"/>
                <a:cs typeface="Segoe UI" panose="020B0502040204020203" pitchFamily="34" charset="0"/>
              </a:rPr>
              <a:t> </a:t>
            </a:r>
            <a:endParaRPr kumimoji="1" lang="en-US" altLang="ja-JP" sz="800">
              <a:solidFill>
                <a:schemeClr val="tx1">
                  <a:lumMod val="50000"/>
                  <a:lumOff val="50000"/>
                </a:schemeClr>
              </a:solidFill>
              <a:latin typeface="Segoe UI" panose="020B0502040204020203" pitchFamily="34" charset="0"/>
              <a:cs typeface="Segoe UI" panose="020B0502040204020203" pitchFamily="34" charset="0"/>
            </a:endParaRPr>
          </a:p>
          <a:p>
            <a:pPr algn="r"/>
            <a:r>
              <a:rPr kumimoji="1" lang="en-US" altLang="ja-JP" sz="800">
                <a:solidFill>
                  <a:schemeClr val="tx1">
                    <a:lumMod val="50000"/>
                    <a:lumOff val="50000"/>
                  </a:schemeClr>
                </a:solidFill>
                <a:latin typeface="Segoe UI" panose="020B0502040204020203" pitchFamily="34" charset="0"/>
                <a:cs typeface="Segoe UI" panose="020B0502040204020203" pitchFamily="34" charset="0"/>
              </a:rPr>
              <a:t>R250 G10 B60</a:t>
            </a:r>
          </a:p>
        </p:txBody>
      </p:sp>
    </p:spTree>
    <p:extLst>
      <p:ext uri="{BB962C8B-B14F-4D97-AF65-F5344CB8AC3E}">
        <p14:creationId xmlns:p14="http://schemas.microsoft.com/office/powerpoint/2010/main" val="1638553320"/>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Lst>
  <p:hf sldNum="0" hdr="0" ftr="0"/>
  <p:txStyles>
    <p:titleStyle>
      <a:lvl1pPr algn="l" defTabSz="914400" rtl="0" eaLnBrk="1" latinLnBrk="0" hangingPunct="1">
        <a:spcBef>
          <a:spcPct val="0"/>
        </a:spcBef>
        <a:buNone/>
        <a:defRPr kumimoji="1" sz="2000" b="1" kern="1200" baseline="0">
          <a:solidFill>
            <a:srgbClr val="323C99"/>
          </a:solidFill>
          <a:latin typeface="メイリオ" panose="020B0604030504040204" pitchFamily="50" charset="-128"/>
          <a:ea typeface="メイリオ" panose="020B0604030504040204" pitchFamily="50" charset="-128"/>
          <a:cs typeface="+mj-cs"/>
        </a:defRPr>
      </a:lvl1pPr>
    </p:titleStyle>
    <p:bodyStyle>
      <a:lvl1pPr marL="0" marR="0" indent="-144000" algn="l" defTabSz="914400" rtl="0" eaLnBrk="1" fontAlgn="auto" latinLnBrk="0" hangingPunct="1">
        <a:lnSpc>
          <a:spcPct val="100000"/>
        </a:lnSpc>
        <a:spcBef>
          <a:spcPts val="600"/>
        </a:spcBef>
        <a:spcAft>
          <a:spcPts val="0"/>
        </a:spcAft>
        <a:buClrTx/>
        <a:buSzTx/>
        <a:buFont typeface="Arial" panose="020B0604020202020204" pitchFamily="34" charset="0"/>
        <a:buNone/>
        <a:tabLst/>
        <a:defRPr kumimoji="1" sz="1600" kern="1200" baseline="0">
          <a:solidFill>
            <a:srgbClr val="333333"/>
          </a:solidFill>
          <a:latin typeface="メイリオ" panose="020B0604030504040204" pitchFamily="50" charset="-128"/>
          <a:ea typeface="メイリオ" panose="020B0604030504040204" pitchFamily="50" charset="-128"/>
          <a:cs typeface="+mn-cs"/>
        </a:defRPr>
      </a:lvl1pPr>
      <a:lvl2pPr marL="360000" indent="-144000" algn="l" defTabSz="914400" rtl="0" eaLnBrk="1" latinLnBrk="0" hangingPunct="1">
        <a:lnSpc>
          <a:spcPct val="100000"/>
        </a:lnSpc>
        <a:spcBef>
          <a:spcPts val="600"/>
        </a:spcBef>
        <a:spcAft>
          <a:spcPts val="0"/>
        </a:spcAft>
        <a:buFont typeface="Arial" panose="020B0604020202020204" pitchFamily="34" charset="0"/>
        <a:buChar char="–"/>
        <a:defRPr kumimoji="1" sz="1200" kern="1200" baseline="0">
          <a:solidFill>
            <a:srgbClr val="333333"/>
          </a:solidFill>
          <a:latin typeface="メイリオ" panose="020B0604030504040204" pitchFamily="50" charset="-128"/>
          <a:ea typeface="メイリオ" panose="020B0604030504040204" pitchFamily="50" charset="-128"/>
          <a:cs typeface="+mn-cs"/>
        </a:defRPr>
      </a:lvl2pPr>
      <a:lvl3pPr marL="720000" indent="-144000" algn="l" defTabSz="914400" rtl="0" eaLnBrk="1" latinLnBrk="0" hangingPunct="1">
        <a:lnSpc>
          <a:spcPct val="100000"/>
        </a:lnSpc>
        <a:spcBef>
          <a:spcPts val="600"/>
        </a:spcBef>
        <a:spcAft>
          <a:spcPts val="0"/>
        </a:spcAft>
        <a:buFont typeface="Arial" panose="020B0604020202020204" pitchFamily="34" charset="0"/>
        <a:buChar char="•"/>
        <a:defRPr kumimoji="1" sz="1050" kern="1200" baseline="0">
          <a:solidFill>
            <a:srgbClr val="333333"/>
          </a:solidFill>
          <a:latin typeface="メイリオ" panose="020B0604030504040204" pitchFamily="50" charset="-128"/>
          <a:ea typeface="メイリオ" panose="020B0604030504040204" pitchFamily="50" charset="-128"/>
          <a:cs typeface="+mn-cs"/>
        </a:defRPr>
      </a:lvl3pPr>
      <a:lvl4pPr marL="108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kern="1200" baseline="0">
          <a:solidFill>
            <a:srgbClr val="333333"/>
          </a:solidFill>
          <a:latin typeface="メイリオ" panose="020B0604030504040204" pitchFamily="50" charset="-128"/>
          <a:ea typeface="メイリオ" panose="020B0604030504040204" pitchFamily="50" charset="-128"/>
          <a:cs typeface="+mn-cs"/>
        </a:defRPr>
      </a:lvl4pPr>
      <a:lvl5pPr marL="1440000" indent="-144000" algn="l" defTabSz="914400" rtl="0" eaLnBrk="1" latinLnBrk="0" hangingPunct="1">
        <a:lnSpc>
          <a:spcPct val="100000"/>
        </a:lnSpc>
        <a:spcBef>
          <a:spcPts val="600"/>
        </a:spcBef>
        <a:spcAft>
          <a:spcPts val="0"/>
        </a:spcAft>
        <a:buFont typeface="Arial" panose="020B0604020202020204" pitchFamily="34" charset="0"/>
        <a:buChar char="»"/>
        <a:defRPr kumimoji="1" sz="900" kern="1200" baseline="0">
          <a:solidFill>
            <a:srgbClr val="333333"/>
          </a:solidFill>
          <a:latin typeface="メイリオ" panose="020B0604030504040204" pitchFamily="50" charset="-128"/>
          <a:ea typeface="メイリオ" panose="020B0604030504040204" pitchFamily="50" charset="-128"/>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6.png"/><Relationship Id="rId3"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8.png"/><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0.png"/><Relationship Id="rId3"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2.png"/><Relationship Id="rId3" Type="http://schemas.openxmlformats.org/officeDocument/2006/relationships/image" Target="../media/image2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24.png"/><Relationship Id="rId3" Type="http://schemas.openxmlformats.org/officeDocument/2006/relationships/image" Target="../media/image2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png"/><Relationship Id="rId1" Type="http://schemas.openxmlformats.org/officeDocument/2006/relationships/slideLayout" Target="../slideLayouts/slideLayout9.xml"/><Relationship Id="rId2" Type="http://schemas.openxmlformats.org/officeDocument/2006/relationships/image" Target="../media/image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C0F046A9-B841-449F-BC76-F0458C5D65B3}"/>
              </a:ext>
            </a:extLst>
          </p:cNvPr>
          <p:cNvSpPr>
            <a:spLocks noGrp="1"/>
          </p:cNvSpPr>
          <p:nvPr>
            <p:ph type="body" sz="quarter" idx="18"/>
          </p:nvPr>
        </p:nvSpPr>
        <p:spPr/>
        <p:txBody>
          <a:bodyPr/>
          <a:lstStyle/>
          <a:p>
            <a:r>
              <a:rPr kumimoji="1" lang="ja-JP" altLang="en-US" dirty="0"/>
              <a:t>精度</a:t>
            </a:r>
            <a:endParaRPr kumimoji="1" lang="en-US" altLang="ja-JP" dirty="0"/>
          </a:p>
          <a:p>
            <a:r>
              <a:rPr lang="ja-JP" altLang="en-US" dirty="0"/>
              <a:t>ツールする場合、</a:t>
            </a:r>
            <a:r>
              <a:rPr lang="en-US" altLang="ja-JP" dirty="0"/>
              <a:t>12</a:t>
            </a:r>
            <a:r>
              <a:rPr lang="ja-JP" altLang="en-US" dirty="0"/>
              <a:t>月末で作れます</a:t>
            </a:r>
            <a:endParaRPr lang="en-US" altLang="ja-JP" dirty="0"/>
          </a:p>
          <a:p>
            <a:r>
              <a:rPr kumimoji="1" lang="ja-JP" altLang="en-US" dirty="0"/>
              <a:t>さらに要望がある場合、それ次第です。</a:t>
            </a:r>
            <a:endParaRPr kumimoji="1" lang="en-US" altLang="ja-JP" dirty="0"/>
          </a:p>
          <a:p>
            <a:r>
              <a:rPr lang="ja-JP" altLang="en-US" dirty="0"/>
              <a:t>注意点、データが少ない場合が使えません⇐精度見て判断</a:t>
            </a:r>
            <a:endParaRPr kumimoji="1" lang="ja-JP" altLang="en-US" dirty="0"/>
          </a:p>
        </p:txBody>
      </p:sp>
      <p:sp>
        <p:nvSpPr>
          <p:cNvPr id="3" name="テキスト プレースホルダー 2">
            <a:extLst>
              <a:ext uri="{FF2B5EF4-FFF2-40B4-BE49-F238E27FC236}">
                <a16:creationId xmlns:a16="http://schemas.microsoft.com/office/drawing/2014/main" xmlns="" id="{1383E6D2-13DD-4C3F-9B3D-18B7F2944627}"/>
              </a:ext>
            </a:extLst>
          </p:cNvPr>
          <p:cNvSpPr>
            <a:spLocks noGrp="1"/>
          </p:cNvSpPr>
          <p:nvPr>
            <p:ph type="body" sz="quarter" idx="20"/>
          </p:nvPr>
        </p:nvSpPr>
        <p:spPr/>
        <p:txBody>
          <a:bodyPr/>
          <a:lstStyle/>
          <a:p>
            <a:r>
              <a:rPr kumimoji="1" lang="ja-JP" altLang="en-US" dirty="0"/>
              <a:t>今の困り事</a:t>
            </a:r>
          </a:p>
        </p:txBody>
      </p:sp>
      <p:sp>
        <p:nvSpPr>
          <p:cNvPr id="4" name="日付プレースホルダー 3">
            <a:extLst>
              <a:ext uri="{FF2B5EF4-FFF2-40B4-BE49-F238E27FC236}">
                <a16:creationId xmlns:a16="http://schemas.microsoft.com/office/drawing/2014/main" xmlns="" id="{8CA14FF7-8A3E-4CD0-A5D2-365A942E66D1}"/>
              </a:ext>
            </a:extLst>
          </p:cNvPr>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spTree>
    <p:extLst>
      <p:ext uri="{BB962C8B-B14F-4D97-AF65-F5344CB8AC3E}">
        <p14:creationId xmlns:p14="http://schemas.microsoft.com/office/powerpoint/2010/main" val="2665759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kumimoji="1" lang="ja-JP" altLang="en-US" sz="1800" b="0" dirty="0" smtClean="0"/>
              <a:t>各品番各影響する因子毎に</a:t>
            </a:r>
            <a:r>
              <a:rPr kumimoji="1" lang="en-US" altLang="ja-JP" sz="1800" b="0" dirty="0" smtClean="0"/>
              <a:t>SHAP</a:t>
            </a:r>
            <a:r>
              <a:rPr kumimoji="1" lang="ja-JP" altLang="en-US" sz="1800" b="0" dirty="0" smtClean="0"/>
              <a:t>値を計算し、ヒートマップを作成します</a:t>
            </a:r>
            <a:endParaRPr kumimoji="1" lang="ja-JP" altLang="en-US" sz="1800" b="0" dirty="0"/>
          </a:p>
        </p:txBody>
      </p:sp>
      <p:sp>
        <p:nvSpPr>
          <p:cNvPr id="3" name="テキスト プレースホルダー 2"/>
          <p:cNvSpPr>
            <a:spLocks noGrp="1"/>
          </p:cNvSpPr>
          <p:nvPr>
            <p:ph type="body" sz="quarter" idx="20"/>
          </p:nvPr>
        </p:nvSpPr>
        <p:spPr/>
        <p:txBody>
          <a:bodyPr/>
          <a:lstStyle/>
          <a:p>
            <a:r>
              <a:rPr kumimoji="1" lang="en-US" altLang="ja-JP" dirty="0" smtClean="0"/>
              <a:t>③</a:t>
            </a:r>
            <a:r>
              <a:rPr kumimoji="1" lang="ja-JP" altLang="en-US" dirty="0" smtClean="0"/>
              <a:t>影響度の計算：ヒートマップの作成</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22日 </a:t>
            </a:fld>
            <a:endParaRPr lang="en-US" dirty="0"/>
          </a:p>
        </p:txBody>
      </p:sp>
      <p:sp>
        <p:nvSpPr>
          <p:cNvPr id="6" name="テキスト ボックス 5">
            <a:extLst>
              <a:ext uri="{FF2B5EF4-FFF2-40B4-BE49-F238E27FC236}">
                <a16:creationId xmlns:a16="http://schemas.microsoft.com/office/drawing/2014/main" xmlns="" id="{4D33892A-7034-47C3-8866-279CB586694C}"/>
              </a:ext>
            </a:extLst>
          </p:cNvPr>
          <p:cNvSpPr txBox="1"/>
          <p:nvPr/>
        </p:nvSpPr>
        <p:spPr>
          <a:xfrm>
            <a:off x="631248" y="3494820"/>
            <a:ext cx="400110" cy="451406"/>
          </a:xfrm>
          <a:prstGeom prst="rect">
            <a:avLst/>
          </a:prstGeom>
          <a:noFill/>
        </p:spPr>
        <p:txBody>
          <a:bodyPr vert="eaVert" wrap="none" rtlCol="0">
            <a:spAutoFit/>
          </a:bodyPr>
          <a:lstStyle/>
          <a:p>
            <a:r>
              <a:rPr kumimoji="1" lang="ja-JP" altLang="en-US" sz="1400" dirty="0"/>
              <a:t>品番</a:t>
            </a:r>
          </a:p>
        </p:txBody>
      </p:sp>
      <p:pic>
        <p:nvPicPr>
          <p:cNvPr id="8" name="図 7" descr="kari_SHAP.png"/>
          <p:cNvPicPr>
            <a:picLocks noChangeAspect="1"/>
          </p:cNvPicPr>
          <p:nvPr/>
        </p:nvPicPr>
        <p:blipFill rotWithShape="1">
          <a:blip r:embed="rId2" cstate="print">
            <a:extLst>
              <a:ext uri="{28A0092B-C50C-407E-A947-70E740481C1C}">
                <a14:useLocalDpi xmlns:a14="http://schemas.microsoft.com/office/drawing/2010/main" val="0"/>
              </a:ext>
            </a:extLst>
          </a:blip>
          <a:srcRect l="9974" t="11142" r="17849" b="5457"/>
          <a:stretch/>
        </p:blipFill>
        <p:spPr>
          <a:xfrm>
            <a:off x="1015693" y="1879045"/>
            <a:ext cx="5661060" cy="4088472"/>
          </a:xfrm>
          <a:prstGeom prst="rect">
            <a:avLst/>
          </a:prstGeom>
        </p:spPr>
      </p:pic>
      <p:sp>
        <p:nvSpPr>
          <p:cNvPr id="10" name="テキスト ボックス 9">
            <a:extLst>
              <a:ext uri="{FF2B5EF4-FFF2-40B4-BE49-F238E27FC236}">
                <a16:creationId xmlns:a16="http://schemas.microsoft.com/office/drawing/2014/main" xmlns="" id="{379A6E83-088F-4B63-ACD0-458D98E78233}"/>
              </a:ext>
            </a:extLst>
          </p:cNvPr>
          <p:cNvSpPr txBox="1"/>
          <p:nvPr/>
        </p:nvSpPr>
        <p:spPr>
          <a:xfrm>
            <a:off x="3214259" y="6203406"/>
            <a:ext cx="1261884" cy="307777"/>
          </a:xfrm>
          <a:prstGeom prst="rect">
            <a:avLst/>
          </a:prstGeom>
          <a:noFill/>
        </p:spPr>
        <p:txBody>
          <a:bodyPr wrap="none" rtlCol="0">
            <a:spAutoFit/>
          </a:bodyPr>
          <a:lstStyle/>
          <a:p>
            <a:r>
              <a:rPr kumimoji="1" lang="ja-JP" altLang="en-US" sz="1400" dirty="0"/>
              <a:t>影響する因子</a:t>
            </a:r>
          </a:p>
        </p:txBody>
      </p:sp>
    </p:spTree>
    <p:extLst>
      <p:ext uri="{BB962C8B-B14F-4D97-AF65-F5344CB8AC3E}">
        <p14:creationId xmlns:p14="http://schemas.microsoft.com/office/powerpoint/2010/main" val="138020290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smtClean="0"/>
              <a:t>発見する要素「</a:t>
            </a:r>
            <a:r>
              <a:rPr lang="ja-JP" altLang="en-US" sz="1800" b="0" dirty="0" smtClean="0"/>
              <a:t>順</a:t>
            </a:r>
            <a:r>
              <a:rPr lang="ja-JP" altLang="en-US" sz="1800" b="0" dirty="0"/>
              <a:t>立装置在庫量</a:t>
            </a:r>
            <a:r>
              <a:rPr lang="en-US" altLang="ja-JP" sz="1800" b="0" dirty="0"/>
              <a:t>/</a:t>
            </a:r>
            <a:r>
              <a:rPr lang="ja-JP" altLang="en-US" sz="1800" b="0" dirty="0"/>
              <a:t>設計値</a:t>
            </a:r>
            <a:r>
              <a:rPr lang="en-US" altLang="ja-JP" sz="1800" b="0" dirty="0" smtClean="0"/>
              <a:t>MAX</a:t>
            </a:r>
            <a:r>
              <a:rPr lang="ja-JP" altLang="en-US" sz="1800" b="0" dirty="0" smtClean="0"/>
              <a:t>」の結果を以下に示します</a:t>
            </a:r>
            <a:endParaRPr lang="en-US" altLang="ja-JP" sz="1800" b="0" dirty="0"/>
          </a:p>
          <a:p>
            <a:endParaRPr kumimoji="1" lang="ja-JP" altLang="en-US" dirty="0"/>
          </a:p>
        </p:txBody>
      </p:sp>
      <p:sp>
        <p:nvSpPr>
          <p:cNvPr id="3" name="テキスト プレースホルダー 2"/>
          <p:cNvSpPr>
            <a:spLocks noGrp="1"/>
          </p:cNvSpPr>
          <p:nvPr>
            <p:ph type="body" sz="quarter" idx="20"/>
          </p:nvPr>
        </p:nvSpPr>
        <p:spPr/>
        <p:txBody>
          <a:bodyPr/>
          <a:lstStyle/>
          <a:p>
            <a:r>
              <a:rPr kumimoji="1" lang="en-US" altLang="ja-JP" dirty="0" smtClean="0"/>
              <a:t>③</a:t>
            </a:r>
            <a:r>
              <a:rPr kumimoji="1" lang="ja-JP" altLang="en-US" dirty="0" smtClean="0"/>
              <a:t>影響度の計算：</a:t>
            </a:r>
            <a:r>
              <a:rPr kumimoji="1" lang="ja-JP" altLang="en-US" dirty="0" smtClean="0"/>
              <a:t>結果</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22日 </a:t>
            </a:fld>
            <a:endParaRPr lang="en-US" dirty="0"/>
          </a:p>
        </p:txBody>
      </p:sp>
      <p:pic>
        <p:nvPicPr>
          <p:cNvPr id="5" name="図 4" descr="kari_SHAP.png"/>
          <p:cNvPicPr>
            <a:picLocks noChangeAspect="1"/>
          </p:cNvPicPr>
          <p:nvPr/>
        </p:nvPicPr>
        <p:blipFill rotWithShape="1">
          <a:blip r:embed="rId2" cstate="print">
            <a:extLst>
              <a:ext uri="{28A0092B-C50C-407E-A947-70E740481C1C}">
                <a14:useLocalDpi xmlns:a14="http://schemas.microsoft.com/office/drawing/2010/main" val="0"/>
              </a:ext>
            </a:extLst>
          </a:blip>
          <a:srcRect l="9765" t="10692" r="18278" b="4189"/>
          <a:stretch/>
        </p:blipFill>
        <p:spPr>
          <a:xfrm>
            <a:off x="639265" y="2157804"/>
            <a:ext cx="4998266" cy="3695367"/>
          </a:xfrm>
          <a:prstGeom prst="rect">
            <a:avLst/>
          </a:prstGeom>
        </p:spPr>
      </p:pic>
      <p:pic>
        <p:nvPicPr>
          <p:cNvPr id="6" name="図 5" descr="スクリーンショット 2023-11-21 2.48.03.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26541" y="2144672"/>
            <a:ext cx="4347351" cy="3751453"/>
          </a:xfrm>
          <a:prstGeom prst="rect">
            <a:avLst/>
          </a:prstGeom>
        </p:spPr>
      </p:pic>
      <p:sp>
        <p:nvSpPr>
          <p:cNvPr id="7" name="テキスト ボックス 6">
            <a:extLst>
              <a:ext uri="{FF2B5EF4-FFF2-40B4-BE49-F238E27FC236}">
                <a16:creationId xmlns:a16="http://schemas.microsoft.com/office/drawing/2014/main" xmlns="" id="{4D33892A-7034-47C3-8866-279CB586694C}"/>
              </a:ext>
            </a:extLst>
          </p:cNvPr>
          <p:cNvSpPr txBox="1"/>
          <p:nvPr/>
        </p:nvSpPr>
        <p:spPr>
          <a:xfrm>
            <a:off x="238874" y="3556766"/>
            <a:ext cx="400110" cy="451406"/>
          </a:xfrm>
          <a:prstGeom prst="rect">
            <a:avLst/>
          </a:prstGeom>
          <a:noFill/>
        </p:spPr>
        <p:txBody>
          <a:bodyPr vert="eaVert" wrap="none" rtlCol="0">
            <a:spAutoFit/>
          </a:bodyPr>
          <a:lstStyle/>
          <a:p>
            <a:r>
              <a:rPr kumimoji="1" lang="ja-JP" altLang="en-US" sz="1400" dirty="0"/>
              <a:t>品番</a:t>
            </a:r>
          </a:p>
        </p:txBody>
      </p:sp>
      <p:sp>
        <p:nvSpPr>
          <p:cNvPr id="10" name="テキスト ボックス 9">
            <a:extLst>
              <a:ext uri="{FF2B5EF4-FFF2-40B4-BE49-F238E27FC236}">
                <a16:creationId xmlns:a16="http://schemas.microsoft.com/office/drawing/2014/main" xmlns="" id="{379A6E83-088F-4B63-ACD0-458D98E78233}"/>
              </a:ext>
            </a:extLst>
          </p:cNvPr>
          <p:cNvSpPr txBox="1"/>
          <p:nvPr/>
        </p:nvSpPr>
        <p:spPr>
          <a:xfrm>
            <a:off x="2380367" y="5854842"/>
            <a:ext cx="1261884" cy="307777"/>
          </a:xfrm>
          <a:prstGeom prst="rect">
            <a:avLst/>
          </a:prstGeom>
          <a:noFill/>
        </p:spPr>
        <p:txBody>
          <a:bodyPr wrap="none" rtlCol="0">
            <a:spAutoFit/>
          </a:bodyPr>
          <a:lstStyle/>
          <a:p>
            <a:r>
              <a:rPr kumimoji="1" lang="ja-JP" altLang="en-US" sz="1400" dirty="0"/>
              <a:t>影響する因子</a:t>
            </a:r>
          </a:p>
        </p:txBody>
      </p:sp>
      <p:sp>
        <p:nvSpPr>
          <p:cNvPr id="11" name="矢印: 右 10">
            <a:extLst>
              <a:ext uri="{FF2B5EF4-FFF2-40B4-BE49-F238E27FC236}">
                <a16:creationId xmlns:a16="http://schemas.microsoft.com/office/drawing/2014/main" xmlns="" id="{77536D57-086B-4C81-A809-54B4A35FFB02}"/>
              </a:ext>
            </a:extLst>
          </p:cNvPr>
          <p:cNvSpPr/>
          <p:nvPr/>
        </p:nvSpPr>
        <p:spPr>
          <a:xfrm>
            <a:off x="6077789" y="3371768"/>
            <a:ext cx="675180" cy="3656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p>
        </p:txBody>
      </p:sp>
    </p:spTree>
    <p:extLst>
      <p:ext uri="{BB962C8B-B14F-4D97-AF65-F5344CB8AC3E}">
        <p14:creationId xmlns:p14="http://schemas.microsoft.com/office/powerpoint/2010/main" val="1774903402"/>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a:t>発見する</a:t>
            </a:r>
            <a:r>
              <a:rPr lang="ja-JP" altLang="en-US" sz="1800" b="0" dirty="0" smtClean="0"/>
              <a:t>要素</a:t>
            </a:r>
            <a:r>
              <a:rPr lang="ja-JP" altLang="en-US" sz="1800" b="0" dirty="0" smtClean="0"/>
              <a:t>「</a:t>
            </a:r>
            <a:r>
              <a:rPr lang="ja-JP" altLang="en-US" sz="1800" b="0" dirty="0" smtClean="0"/>
              <a:t>順</a:t>
            </a:r>
            <a:r>
              <a:rPr lang="ja-JP" altLang="en-US" sz="1800" b="0" dirty="0"/>
              <a:t>立装置在庫量</a:t>
            </a:r>
            <a:r>
              <a:rPr lang="en-US" altLang="ja-JP" sz="1800" b="0" dirty="0"/>
              <a:t>/</a:t>
            </a:r>
            <a:r>
              <a:rPr lang="ja-JP" altLang="en-US" sz="1800" b="0" dirty="0"/>
              <a:t>設計値</a:t>
            </a:r>
            <a:r>
              <a:rPr lang="en-US" altLang="ja-JP" sz="1800" b="0" dirty="0" smtClean="0"/>
              <a:t>MAX</a:t>
            </a:r>
            <a:r>
              <a:rPr lang="ja-JP" altLang="en-US" sz="1800" b="0" dirty="0" smtClean="0"/>
              <a:t>」</a:t>
            </a:r>
            <a:r>
              <a:rPr lang="ja-JP" altLang="en-US" sz="1800" b="0" dirty="0" smtClean="0"/>
              <a:t>の</a:t>
            </a:r>
            <a:r>
              <a:rPr lang="ja-JP" altLang="en-US" sz="1800" b="0" dirty="0"/>
              <a:t>結果を以下に示します</a:t>
            </a:r>
            <a:endParaRPr lang="en-US" altLang="ja-JP" sz="1800" b="0" dirty="0"/>
          </a:p>
          <a:p>
            <a:endParaRPr kumimoji="1" lang="ja-JP" altLang="en-US" dirty="0"/>
          </a:p>
        </p:txBody>
      </p:sp>
      <p:sp>
        <p:nvSpPr>
          <p:cNvPr id="3" name="テキスト プレースホルダー 2"/>
          <p:cNvSpPr>
            <a:spLocks noGrp="1"/>
          </p:cNvSpPr>
          <p:nvPr>
            <p:ph type="body" sz="quarter" idx="20"/>
          </p:nvPr>
        </p:nvSpPr>
        <p:spPr/>
        <p:txBody>
          <a:bodyPr/>
          <a:lstStyle/>
          <a:p>
            <a:r>
              <a:rPr lang="en-US" altLang="ja-JP" dirty="0"/>
              <a:t>③</a:t>
            </a:r>
            <a:r>
              <a:rPr lang="ja-JP" altLang="en-US" dirty="0"/>
              <a:t>影響度の計算：</a:t>
            </a:r>
            <a:r>
              <a:rPr lang="ja-JP" altLang="en-US" dirty="0" smtClean="0"/>
              <a:t>結果</a:t>
            </a:r>
            <a:endParaRPr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22日 </a:t>
            </a:fld>
            <a:endParaRPr lang="en-US" dirty="0"/>
          </a:p>
        </p:txBody>
      </p:sp>
      <p:pic>
        <p:nvPicPr>
          <p:cNvPr id="6" name="図 5" descr="スクリーンショット 2023-11-21 9.15.23.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186646" y="1754869"/>
            <a:ext cx="4450352" cy="3912397"/>
          </a:xfrm>
          <a:prstGeom prst="rect">
            <a:avLst/>
          </a:prstGeom>
        </p:spPr>
      </p:pic>
      <p:pic>
        <p:nvPicPr>
          <p:cNvPr id="8" name="図 7" descr="kari_SHAP.png"/>
          <p:cNvPicPr>
            <a:picLocks noChangeAspect="1"/>
          </p:cNvPicPr>
          <p:nvPr/>
        </p:nvPicPr>
        <p:blipFill rotWithShape="1">
          <a:blip r:embed="rId3" cstate="print">
            <a:extLst>
              <a:ext uri="{28A0092B-C50C-407E-A947-70E740481C1C}">
                <a14:useLocalDpi xmlns:a14="http://schemas.microsoft.com/office/drawing/2010/main" val="0"/>
              </a:ext>
            </a:extLst>
          </a:blip>
          <a:srcRect l="10138" t="10714" r="25010" b="5108"/>
          <a:stretch/>
        </p:blipFill>
        <p:spPr>
          <a:xfrm>
            <a:off x="876497" y="1889370"/>
            <a:ext cx="4816333" cy="3907289"/>
          </a:xfrm>
          <a:prstGeom prst="rect">
            <a:avLst/>
          </a:prstGeom>
        </p:spPr>
      </p:pic>
      <p:sp>
        <p:nvSpPr>
          <p:cNvPr id="10" name="テキスト ボックス 9">
            <a:extLst>
              <a:ext uri="{FF2B5EF4-FFF2-40B4-BE49-F238E27FC236}">
                <a16:creationId xmlns:a16="http://schemas.microsoft.com/office/drawing/2014/main" xmlns="" id="{4D33892A-7034-47C3-8866-279CB586694C}"/>
              </a:ext>
            </a:extLst>
          </p:cNvPr>
          <p:cNvSpPr txBox="1"/>
          <p:nvPr/>
        </p:nvSpPr>
        <p:spPr>
          <a:xfrm>
            <a:off x="238874" y="3556766"/>
            <a:ext cx="400110" cy="451406"/>
          </a:xfrm>
          <a:prstGeom prst="rect">
            <a:avLst/>
          </a:prstGeom>
          <a:noFill/>
        </p:spPr>
        <p:txBody>
          <a:bodyPr vert="eaVert" wrap="none" rtlCol="0">
            <a:spAutoFit/>
          </a:bodyPr>
          <a:lstStyle/>
          <a:p>
            <a:r>
              <a:rPr kumimoji="1" lang="ja-JP" altLang="en-US" sz="1400" dirty="0"/>
              <a:t>品番</a:t>
            </a:r>
          </a:p>
        </p:txBody>
      </p:sp>
      <p:sp>
        <p:nvSpPr>
          <p:cNvPr id="11" name="テキスト ボックス 10">
            <a:extLst>
              <a:ext uri="{FF2B5EF4-FFF2-40B4-BE49-F238E27FC236}">
                <a16:creationId xmlns:a16="http://schemas.microsoft.com/office/drawing/2014/main" xmlns="" id="{379A6E83-088F-4B63-ACD0-458D98E78233}"/>
              </a:ext>
            </a:extLst>
          </p:cNvPr>
          <p:cNvSpPr txBox="1"/>
          <p:nvPr/>
        </p:nvSpPr>
        <p:spPr>
          <a:xfrm>
            <a:off x="2380367" y="5854842"/>
            <a:ext cx="1261884" cy="307777"/>
          </a:xfrm>
          <a:prstGeom prst="rect">
            <a:avLst/>
          </a:prstGeom>
          <a:noFill/>
        </p:spPr>
        <p:txBody>
          <a:bodyPr wrap="none" rtlCol="0">
            <a:spAutoFit/>
          </a:bodyPr>
          <a:lstStyle/>
          <a:p>
            <a:r>
              <a:rPr kumimoji="1" lang="ja-JP" altLang="en-US" sz="1400" dirty="0"/>
              <a:t>影響する因子</a:t>
            </a:r>
          </a:p>
        </p:txBody>
      </p:sp>
      <p:sp>
        <p:nvSpPr>
          <p:cNvPr id="12" name="矢印: 右 10">
            <a:extLst>
              <a:ext uri="{FF2B5EF4-FFF2-40B4-BE49-F238E27FC236}">
                <a16:creationId xmlns:a16="http://schemas.microsoft.com/office/drawing/2014/main" xmlns="" id="{77536D57-086B-4C81-A809-54B4A35FFB02}"/>
              </a:ext>
            </a:extLst>
          </p:cNvPr>
          <p:cNvSpPr/>
          <p:nvPr/>
        </p:nvSpPr>
        <p:spPr>
          <a:xfrm>
            <a:off x="6077789" y="3371768"/>
            <a:ext cx="675180" cy="3656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p>
        </p:txBody>
      </p:sp>
    </p:spTree>
    <p:extLst>
      <p:ext uri="{BB962C8B-B14F-4D97-AF65-F5344CB8AC3E}">
        <p14:creationId xmlns:p14="http://schemas.microsoft.com/office/powerpoint/2010/main" val="27451200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a:t>発見する</a:t>
            </a:r>
            <a:r>
              <a:rPr lang="ja-JP" altLang="en-US" sz="1800" b="0" dirty="0" smtClean="0"/>
              <a:t>要素</a:t>
            </a:r>
            <a:r>
              <a:rPr lang="ja-JP" altLang="en-US" sz="1800" b="0" dirty="0" smtClean="0"/>
              <a:t>「</a:t>
            </a:r>
            <a:r>
              <a:rPr lang="ja-JP" altLang="en-US" sz="1800" b="0" dirty="0" smtClean="0"/>
              <a:t>先週</a:t>
            </a:r>
            <a:r>
              <a:rPr lang="ja-JP" altLang="en-US" sz="1800" b="0" dirty="0"/>
              <a:t>からの順立装置在庫量の</a:t>
            </a:r>
            <a:r>
              <a:rPr lang="ja-JP" altLang="en-US" sz="1800" b="0" dirty="0" smtClean="0"/>
              <a:t>増加率</a:t>
            </a:r>
            <a:r>
              <a:rPr lang="ja-JP" altLang="en-US" sz="1800" b="0" dirty="0" smtClean="0"/>
              <a:t>」の結果を以下の示します</a:t>
            </a:r>
            <a:endParaRPr lang="ja-JP" altLang="en-US" sz="1800" b="0" dirty="0"/>
          </a:p>
          <a:p>
            <a:endParaRPr kumimoji="1" lang="ja-JP" altLang="en-US" dirty="0"/>
          </a:p>
        </p:txBody>
      </p:sp>
      <p:sp>
        <p:nvSpPr>
          <p:cNvPr id="3" name="テキスト プレースホルダー 2"/>
          <p:cNvSpPr>
            <a:spLocks noGrp="1"/>
          </p:cNvSpPr>
          <p:nvPr>
            <p:ph type="body" sz="quarter" idx="20"/>
          </p:nvPr>
        </p:nvSpPr>
        <p:spPr/>
        <p:txBody>
          <a:bodyPr/>
          <a:lstStyle/>
          <a:p>
            <a:r>
              <a:rPr lang="en-US" altLang="ja-JP" dirty="0"/>
              <a:t>③</a:t>
            </a:r>
            <a:r>
              <a:rPr lang="ja-JP" altLang="en-US" dirty="0"/>
              <a:t>影響度の計算：結果</a:t>
            </a:r>
            <a:endParaRPr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22日 </a:t>
            </a:fld>
            <a:endParaRPr lang="en-US" dirty="0"/>
          </a:p>
        </p:txBody>
      </p:sp>
      <p:pic>
        <p:nvPicPr>
          <p:cNvPr id="5" name="図 4" descr="スクリーンショット 2023-11-21 9.28.10.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48908" y="2064883"/>
            <a:ext cx="4677517" cy="3843969"/>
          </a:xfrm>
          <a:prstGeom prst="rect">
            <a:avLst/>
          </a:prstGeom>
        </p:spPr>
      </p:pic>
      <p:pic>
        <p:nvPicPr>
          <p:cNvPr id="6" name="図 5" descr="kari_SHAP.png"/>
          <p:cNvPicPr>
            <a:picLocks noChangeAspect="1"/>
          </p:cNvPicPr>
          <p:nvPr/>
        </p:nvPicPr>
        <p:blipFill rotWithShape="1">
          <a:blip r:embed="rId3" cstate="print">
            <a:extLst>
              <a:ext uri="{28A0092B-C50C-407E-A947-70E740481C1C}">
                <a14:useLocalDpi xmlns:a14="http://schemas.microsoft.com/office/drawing/2010/main" val="0"/>
              </a:ext>
            </a:extLst>
          </a:blip>
          <a:srcRect l="9355" t="10875" r="18634" b="6187"/>
          <a:stretch/>
        </p:blipFill>
        <p:spPr>
          <a:xfrm>
            <a:off x="668322" y="2384942"/>
            <a:ext cx="4618432" cy="3324524"/>
          </a:xfrm>
          <a:prstGeom prst="rect">
            <a:avLst/>
          </a:prstGeom>
        </p:spPr>
      </p:pic>
      <p:sp>
        <p:nvSpPr>
          <p:cNvPr id="7" name="テキスト ボックス 6">
            <a:extLst>
              <a:ext uri="{FF2B5EF4-FFF2-40B4-BE49-F238E27FC236}">
                <a16:creationId xmlns:a16="http://schemas.microsoft.com/office/drawing/2014/main" xmlns="" id="{4D33892A-7034-47C3-8866-279CB586694C}"/>
              </a:ext>
            </a:extLst>
          </p:cNvPr>
          <p:cNvSpPr txBox="1"/>
          <p:nvPr/>
        </p:nvSpPr>
        <p:spPr>
          <a:xfrm>
            <a:off x="238874" y="3556766"/>
            <a:ext cx="400110" cy="451406"/>
          </a:xfrm>
          <a:prstGeom prst="rect">
            <a:avLst/>
          </a:prstGeom>
          <a:noFill/>
        </p:spPr>
        <p:txBody>
          <a:bodyPr vert="eaVert" wrap="none" rtlCol="0">
            <a:spAutoFit/>
          </a:bodyPr>
          <a:lstStyle/>
          <a:p>
            <a:r>
              <a:rPr kumimoji="1" lang="ja-JP" altLang="en-US" sz="1400" dirty="0"/>
              <a:t>品番</a:t>
            </a:r>
          </a:p>
        </p:txBody>
      </p:sp>
      <p:sp>
        <p:nvSpPr>
          <p:cNvPr id="8" name="テキスト ボックス 7">
            <a:extLst>
              <a:ext uri="{FF2B5EF4-FFF2-40B4-BE49-F238E27FC236}">
                <a16:creationId xmlns:a16="http://schemas.microsoft.com/office/drawing/2014/main" xmlns="" id="{379A6E83-088F-4B63-ACD0-458D98E78233}"/>
              </a:ext>
            </a:extLst>
          </p:cNvPr>
          <p:cNvSpPr txBox="1"/>
          <p:nvPr/>
        </p:nvSpPr>
        <p:spPr>
          <a:xfrm>
            <a:off x="2380367" y="5854842"/>
            <a:ext cx="1261884" cy="307777"/>
          </a:xfrm>
          <a:prstGeom prst="rect">
            <a:avLst/>
          </a:prstGeom>
          <a:noFill/>
        </p:spPr>
        <p:txBody>
          <a:bodyPr wrap="none" rtlCol="0">
            <a:spAutoFit/>
          </a:bodyPr>
          <a:lstStyle/>
          <a:p>
            <a:r>
              <a:rPr kumimoji="1" lang="ja-JP" altLang="en-US" sz="1400" dirty="0"/>
              <a:t>影響する因子</a:t>
            </a:r>
          </a:p>
        </p:txBody>
      </p:sp>
      <p:sp>
        <p:nvSpPr>
          <p:cNvPr id="9" name="矢印: 右 10">
            <a:extLst>
              <a:ext uri="{FF2B5EF4-FFF2-40B4-BE49-F238E27FC236}">
                <a16:creationId xmlns:a16="http://schemas.microsoft.com/office/drawing/2014/main" xmlns="" id="{77536D57-086B-4C81-A809-54B4A35FFB02}"/>
              </a:ext>
            </a:extLst>
          </p:cNvPr>
          <p:cNvSpPr/>
          <p:nvPr/>
        </p:nvSpPr>
        <p:spPr>
          <a:xfrm>
            <a:off x="6077789" y="3371768"/>
            <a:ext cx="675180" cy="3656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p>
        </p:txBody>
      </p:sp>
    </p:spTree>
    <p:extLst>
      <p:ext uri="{BB962C8B-B14F-4D97-AF65-F5344CB8AC3E}">
        <p14:creationId xmlns:p14="http://schemas.microsoft.com/office/powerpoint/2010/main" val="38813477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a:t>発見する</a:t>
            </a:r>
            <a:r>
              <a:rPr lang="ja-JP" altLang="en-US" sz="1800" b="0" dirty="0" smtClean="0"/>
              <a:t>要素</a:t>
            </a:r>
            <a:r>
              <a:rPr lang="ja-JP" altLang="en-US" sz="1800" b="0" dirty="0" smtClean="0"/>
              <a:t>「</a:t>
            </a:r>
            <a:r>
              <a:rPr lang="ja-JP" altLang="en-US" sz="1800" b="0" dirty="0" smtClean="0"/>
              <a:t>社内</a:t>
            </a:r>
            <a:r>
              <a:rPr lang="en-US" altLang="ja-JP" sz="1800" b="0" dirty="0"/>
              <a:t>LT</a:t>
            </a:r>
            <a:r>
              <a:rPr lang="ja-JP" altLang="en-US" sz="1800" b="0" dirty="0"/>
              <a:t>（検収</a:t>
            </a:r>
            <a:r>
              <a:rPr lang="en-US" altLang="ja-JP" sz="1800" b="0" dirty="0"/>
              <a:t>〜</a:t>
            </a:r>
            <a:r>
              <a:rPr lang="ja-JP" altLang="en-US" sz="1800" b="0" dirty="0"/>
              <a:t>回収</a:t>
            </a:r>
            <a:r>
              <a:rPr lang="en-US" altLang="ja-JP" sz="1800" b="0" dirty="0"/>
              <a:t>LT</a:t>
            </a:r>
            <a:r>
              <a:rPr lang="ja-JP" altLang="en-US" sz="1800" b="0" dirty="0"/>
              <a:t>）</a:t>
            </a:r>
            <a:r>
              <a:rPr lang="en-US" altLang="ja-JP" sz="1800" b="0" dirty="0"/>
              <a:t>/</a:t>
            </a:r>
            <a:r>
              <a:rPr lang="ja-JP" altLang="en-US" sz="1800" b="0" dirty="0" smtClean="0"/>
              <a:t>設計値</a:t>
            </a:r>
            <a:r>
              <a:rPr lang="ja-JP" altLang="en-US" sz="1800" b="0" dirty="0" smtClean="0"/>
              <a:t>」の結果を以下に示します。</a:t>
            </a:r>
            <a:endParaRPr lang="en-US" altLang="ja-JP" sz="1800" b="0" dirty="0"/>
          </a:p>
          <a:p>
            <a:endParaRPr kumimoji="1" lang="ja-JP" altLang="en-US" dirty="0"/>
          </a:p>
        </p:txBody>
      </p:sp>
      <p:sp>
        <p:nvSpPr>
          <p:cNvPr id="3" name="テキスト プレースホルダー 2"/>
          <p:cNvSpPr>
            <a:spLocks noGrp="1"/>
          </p:cNvSpPr>
          <p:nvPr>
            <p:ph type="body" sz="quarter" idx="20"/>
          </p:nvPr>
        </p:nvSpPr>
        <p:spPr/>
        <p:txBody>
          <a:bodyPr/>
          <a:lstStyle/>
          <a:p>
            <a:r>
              <a:rPr lang="en-US" altLang="ja-JP" dirty="0"/>
              <a:t>③</a:t>
            </a:r>
            <a:r>
              <a:rPr lang="ja-JP" altLang="en-US" dirty="0"/>
              <a:t>影響度の計算：</a:t>
            </a:r>
            <a:r>
              <a:rPr lang="ja-JP" altLang="en-US" dirty="0" smtClean="0"/>
              <a:t>結果</a:t>
            </a:r>
            <a:endParaRPr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22日 </a:t>
            </a:fld>
            <a:endParaRPr lang="en-US" dirty="0"/>
          </a:p>
        </p:txBody>
      </p:sp>
      <p:pic>
        <p:nvPicPr>
          <p:cNvPr id="5" name="図 4" descr="スクリーンショット 2023-11-21 9.30.03.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54850" y="1951315"/>
            <a:ext cx="4905637" cy="3999869"/>
          </a:xfrm>
          <a:prstGeom prst="rect">
            <a:avLst/>
          </a:prstGeom>
        </p:spPr>
      </p:pic>
      <p:pic>
        <p:nvPicPr>
          <p:cNvPr id="6" name="図 5" descr="kari_SHAP.png"/>
          <p:cNvPicPr>
            <a:picLocks noChangeAspect="1"/>
          </p:cNvPicPr>
          <p:nvPr/>
        </p:nvPicPr>
        <p:blipFill rotWithShape="1">
          <a:blip r:embed="rId3" cstate="print">
            <a:extLst>
              <a:ext uri="{28A0092B-C50C-407E-A947-70E740481C1C}">
                <a14:useLocalDpi xmlns:a14="http://schemas.microsoft.com/office/drawing/2010/main" val="0"/>
              </a:ext>
            </a:extLst>
          </a:blip>
          <a:srcRect l="9662" t="11019" r="17464" b="5261"/>
          <a:stretch/>
        </p:blipFill>
        <p:spPr>
          <a:xfrm>
            <a:off x="753137" y="2126830"/>
            <a:ext cx="5018895" cy="3603603"/>
          </a:xfrm>
          <a:prstGeom prst="rect">
            <a:avLst/>
          </a:prstGeom>
        </p:spPr>
      </p:pic>
      <p:sp>
        <p:nvSpPr>
          <p:cNvPr id="7" name="テキスト ボックス 6">
            <a:extLst>
              <a:ext uri="{FF2B5EF4-FFF2-40B4-BE49-F238E27FC236}">
                <a16:creationId xmlns:a16="http://schemas.microsoft.com/office/drawing/2014/main" xmlns="" id="{4D33892A-7034-47C3-8866-279CB586694C}"/>
              </a:ext>
            </a:extLst>
          </p:cNvPr>
          <p:cNvSpPr txBox="1"/>
          <p:nvPr/>
        </p:nvSpPr>
        <p:spPr>
          <a:xfrm>
            <a:off x="238874" y="3556766"/>
            <a:ext cx="400110" cy="451406"/>
          </a:xfrm>
          <a:prstGeom prst="rect">
            <a:avLst/>
          </a:prstGeom>
          <a:noFill/>
        </p:spPr>
        <p:txBody>
          <a:bodyPr vert="eaVert" wrap="none" rtlCol="0">
            <a:spAutoFit/>
          </a:bodyPr>
          <a:lstStyle/>
          <a:p>
            <a:r>
              <a:rPr kumimoji="1" lang="ja-JP" altLang="en-US" sz="1400" dirty="0"/>
              <a:t>品番</a:t>
            </a:r>
          </a:p>
        </p:txBody>
      </p:sp>
      <p:sp>
        <p:nvSpPr>
          <p:cNvPr id="8" name="テキスト ボックス 7">
            <a:extLst>
              <a:ext uri="{FF2B5EF4-FFF2-40B4-BE49-F238E27FC236}">
                <a16:creationId xmlns:a16="http://schemas.microsoft.com/office/drawing/2014/main" xmlns="" id="{379A6E83-088F-4B63-ACD0-458D98E78233}"/>
              </a:ext>
            </a:extLst>
          </p:cNvPr>
          <p:cNvSpPr txBox="1"/>
          <p:nvPr/>
        </p:nvSpPr>
        <p:spPr>
          <a:xfrm>
            <a:off x="2380367" y="5854842"/>
            <a:ext cx="1261884" cy="307777"/>
          </a:xfrm>
          <a:prstGeom prst="rect">
            <a:avLst/>
          </a:prstGeom>
          <a:noFill/>
        </p:spPr>
        <p:txBody>
          <a:bodyPr wrap="none" rtlCol="0">
            <a:spAutoFit/>
          </a:bodyPr>
          <a:lstStyle/>
          <a:p>
            <a:r>
              <a:rPr kumimoji="1" lang="ja-JP" altLang="en-US" sz="1400" dirty="0"/>
              <a:t>影響する因子</a:t>
            </a:r>
          </a:p>
        </p:txBody>
      </p:sp>
      <p:sp>
        <p:nvSpPr>
          <p:cNvPr id="9" name="矢印: 右 10">
            <a:extLst>
              <a:ext uri="{FF2B5EF4-FFF2-40B4-BE49-F238E27FC236}">
                <a16:creationId xmlns:a16="http://schemas.microsoft.com/office/drawing/2014/main" xmlns="" id="{77536D57-086B-4C81-A809-54B4A35FFB02}"/>
              </a:ext>
            </a:extLst>
          </p:cNvPr>
          <p:cNvSpPr/>
          <p:nvPr/>
        </p:nvSpPr>
        <p:spPr>
          <a:xfrm>
            <a:off x="6077789" y="3371768"/>
            <a:ext cx="675180" cy="3656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p>
        </p:txBody>
      </p:sp>
    </p:spTree>
    <p:extLst>
      <p:ext uri="{BB962C8B-B14F-4D97-AF65-F5344CB8AC3E}">
        <p14:creationId xmlns:p14="http://schemas.microsoft.com/office/powerpoint/2010/main" val="1193212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a:t>発見する</a:t>
            </a:r>
            <a:r>
              <a:rPr lang="ja-JP" altLang="en-US" sz="1800" b="0" dirty="0" smtClean="0"/>
              <a:t>要素</a:t>
            </a:r>
            <a:r>
              <a:rPr lang="ja-JP" altLang="en-US" sz="1800" b="0" dirty="0" smtClean="0"/>
              <a:t>「</a:t>
            </a:r>
            <a:r>
              <a:rPr lang="ja-JP" altLang="en-US" sz="1800" b="0" dirty="0" smtClean="0"/>
              <a:t>先週</a:t>
            </a:r>
            <a:r>
              <a:rPr lang="ja-JP" altLang="en-US" sz="1800" b="0" dirty="0"/>
              <a:t>からの社内</a:t>
            </a:r>
            <a:r>
              <a:rPr lang="en-US" altLang="ja-JP" sz="1800" b="0" dirty="0"/>
              <a:t>LT</a:t>
            </a:r>
            <a:r>
              <a:rPr lang="ja-JP" altLang="en-US" sz="1800" b="0" dirty="0"/>
              <a:t>の</a:t>
            </a:r>
            <a:r>
              <a:rPr lang="ja-JP" altLang="en-US" sz="1800" b="0" dirty="0" smtClean="0"/>
              <a:t>増加率</a:t>
            </a:r>
            <a:r>
              <a:rPr lang="ja-JP" altLang="en-US" sz="1800" b="0" dirty="0" smtClean="0"/>
              <a:t>」の結果を以下に示します</a:t>
            </a:r>
            <a:endParaRPr lang="en-US" altLang="ja-JP" sz="1800" b="0" dirty="0"/>
          </a:p>
          <a:p>
            <a:endParaRPr kumimoji="1" lang="ja-JP" altLang="en-US" dirty="0"/>
          </a:p>
        </p:txBody>
      </p:sp>
      <p:sp>
        <p:nvSpPr>
          <p:cNvPr id="3" name="テキスト プレースホルダー 2"/>
          <p:cNvSpPr>
            <a:spLocks noGrp="1"/>
          </p:cNvSpPr>
          <p:nvPr>
            <p:ph type="body" sz="quarter" idx="20"/>
          </p:nvPr>
        </p:nvSpPr>
        <p:spPr/>
        <p:txBody>
          <a:bodyPr/>
          <a:lstStyle/>
          <a:p>
            <a:r>
              <a:rPr lang="en-US" altLang="ja-JP" dirty="0"/>
              <a:t>③</a:t>
            </a:r>
            <a:r>
              <a:rPr lang="ja-JP" altLang="en-US" dirty="0"/>
              <a:t>影響度の計算：</a:t>
            </a:r>
            <a:r>
              <a:rPr lang="ja-JP" altLang="en-US" dirty="0" smtClean="0"/>
              <a:t>結果</a:t>
            </a:r>
            <a:endParaRPr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22日 </a:t>
            </a:fld>
            <a:endParaRPr lang="en-US" dirty="0"/>
          </a:p>
        </p:txBody>
      </p:sp>
      <p:pic>
        <p:nvPicPr>
          <p:cNvPr id="6" name="図 5" descr="スクリーンショット 2023-11-21 9.33.34.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14922" y="1938093"/>
            <a:ext cx="4787791" cy="4046124"/>
          </a:xfrm>
          <a:prstGeom prst="rect">
            <a:avLst/>
          </a:prstGeom>
        </p:spPr>
      </p:pic>
      <p:pic>
        <p:nvPicPr>
          <p:cNvPr id="7" name="図 6" descr="kari_SHAP.png"/>
          <p:cNvPicPr>
            <a:picLocks noChangeAspect="1"/>
          </p:cNvPicPr>
          <p:nvPr/>
        </p:nvPicPr>
        <p:blipFill rotWithShape="1">
          <a:blip r:embed="rId3" cstate="print">
            <a:extLst>
              <a:ext uri="{28A0092B-C50C-407E-A947-70E740481C1C}">
                <a14:useLocalDpi xmlns:a14="http://schemas.microsoft.com/office/drawing/2010/main" val="0"/>
              </a:ext>
            </a:extLst>
          </a:blip>
          <a:srcRect l="10330" t="10714" r="17848" b="5873"/>
          <a:stretch/>
        </p:blipFill>
        <p:spPr>
          <a:xfrm>
            <a:off x="743829" y="1964002"/>
            <a:ext cx="5245042" cy="3807230"/>
          </a:xfrm>
          <a:prstGeom prst="rect">
            <a:avLst/>
          </a:prstGeom>
        </p:spPr>
      </p:pic>
      <p:sp>
        <p:nvSpPr>
          <p:cNvPr id="8" name="テキスト ボックス 7">
            <a:extLst>
              <a:ext uri="{FF2B5EF4-FFF2-40B4-BE49-F238E27FC236}">
                <a16:creationId xmlns:a16="http://schemas.microsoft.com/office/drawing/2014/main" xmlns="" id="{4D33892A-7034-47C3-8866-279CB586694C}"/>
              </a:ext>
            </a:extLst>
          </p:cNvPr>
          <p:cNvSpPr txBox="1"/>
          <p:nvPr/>
        </p:nvSpPr>
        <p:spPr>
          <a:xfrm>
            <a:off x="238874" y="3556766"/>
            <a:ext cx="400110" cy="451406"/>
          </a:xfrm>
          <a:prstGeom prst="rect">
            <a:avLst/>
          </a:prstGeom>
          <a:noFill/>
        </p:spPr>
        <p:txBody>
          <a:bodyPr vert="eaVert" wrap="none" rtlCol="0">
            <a:spAutoFit/>
          </a:bodyPr>
          <a:lstStyle/>
          <a:p>
            <a:r>
              <a:rPr kumimoji="1" lang="ja-JP" altLang="en-US" sz="1400" dirty="0"/>
              <a:t>品番</a:t>
            </a:r>
          </a:p>
        </p:txBody>
      </p:sp>
      <p:sp>
        <p:nvSpPr>
          <p:cNvPr id="9" name="テキスト ボックス 8">
            <a:extLst>
              <a:ext uri="{FF2B5EF4-FFF2-40B4-BE49-F238E27FC236}">
                <a16:creationId xmlns:a16="http://schemas.microsoft.com/office/drawing/2014/main" xmlns="" id="{379A6E83-088F-4B63-ACD0-458D98E78233}"/>
              </a:ext>
            </a:extLst>
          </p:cNvPr>
          <p:cNvSpPr txBox="1"/>
          <p:nvPr/>
        </p:nvSpPr>
        <p:spPr>
          <a:xfrm>
            <a:off x="2380367" y="5854842"/>
            <a:ext cx="1261884" cy="307777"/>
          </a:xfrm>
          <a:prstGeom prst="rect">
            <a:avLst/>
          </a:prstGeom>
          <a:noFill/>
        </p:spPr>
        <p:txBody>
          <a:bodyPr wrap="none" rtlCol="0">
            <a:spAutoFit/>
          </a:bodyPr>
          <a:lstStyle/>
          <a:p>
            <a:r>
              <a:rPr kumimoji="1" lang="ja-JP" altLang="en-US" sz="1400" dirty="0"/>
              <a:t>影響する因子</a:t>
            </a:r>
          </a:p>
        </p:txBody>
      </p:sp>
      <p:sp>
        <p:nvSpPr>
          <p:cNvPr id="11" name="矢印: 右 10">
            <a:extLst>
              <a:ext uri="{FF2B5EF4-FFF2-40B4-BE49-F238E27FC236}">
                <a16:creationId xmlns:a16="http://schemas.microsoft.com/office/drawing/2014/main" xmlns="" id="{77536D57-086B-4C81-A809-54B4A35FFB02}"/>
              </a:ext>
            </a:extLst>
          </p:cNvPr>
          <p:cNvSpPr/>
          <p:nvPr/>
        </p:nvSpPr>
        <p:spPr>
          <a:xfrm>
            <a:off x="6077789" y="3371768"/>
            <a:ext cx="675180" cy="3656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200" dirty="0"/>
          </a:p>
        </p:txBody>
      </p:sp>
    </p:spTree>
    <p:extLst>
      <p:ext uri="{BB962C8B-B14F-4D97-AF65-F5344CB8AC3E}">
        <p14:creationId xmlns:p14="http://schemas.microsoft.com/office/powerpoint/2010/main" val="1826032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smtClean="0"/>
              <a:t>簡易版の</a:t>
            </a:r>
            <a:r>
              <a:rPr lang="en-US" altLang="ja-JP" sz="1800" b="0" dirty="0" smtClean="0"/>
              <a:t>AI</a:t>
            </a:r>
            <a:r>
              <a:rPr lang="ja-JP" altLang="en-US" sz="1800" b="0" dirty="0" smtClean="0"/>
              <a:t>在庫適正化画面として、</a:t>
            </a:r>
            <a:r>
              <a:rPr kumimoji="1" lang="en-US" altLang="ja-JP" sz="1800" b="0" dirty="0" smtClean="0"/>
              <a:t>AI</a:t>
            </a:r>
            <a:r>
              <a:rPr kumimoji="1" lang="ja-JP" altLang="en-US" sz="1800" b="0" dirty="0" smtClean="0"/>
              <a:t>モデルを用いて、個々の発見する要素に対して影響する因子の影響度を定量化し、ヒートマップ</a:t>
            </a:r>
            <a:r>
              <a:rPr lang="ja-JP" altLang="en-US" sz="1800" b="0" dirty="0" smtClean="0"/>
              <a:t>を作成しました。</a:t>
            </a:r>
            <a:endParaRPr kumimoji="1" lang="ja-JP" altLang="en-US" sz="1800" b="0" dirty="0"/>
          </a:p>
        </p:txBody>
      </p:sp>
      <p:sp>
        <p:nvSpPr>
          <p:cNvPr id="3" name="テキスト プレースホルダー 2"/>
          <p:cNvSpPr>
            <a:spLocks noGrp="1"/>
          </p:cNvSpPr>
          <p:nvPr>
            <p:ph type="body" sz="quarter" idx="20"/>
          </p:nvPr>
        </p:nvSpPr>
        <p:spPr/>
        <p:txBody>
          <a:bodyPr/>
          <a:lstStyle/>
          <a:p>
            <a:r>
              <a:rPr kumimoji="1" lang="ja-JP" altLang="en-US" dirty="0" smtClean="0"/>
              <a:t>まとめ、今後の活動について</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22日 </a:t>
            </a:fld>
            <a:endParaRPr lang="en-US" dirty="0"/>
          </a:p>
        </p:txBody>
      </p:sp>
      <p:sp>
        <p:nvSpPr>
          <p:cNvPr id="5" name="正方形/長方形 4">
            <a:extLst>
              <a:ext uri="{FF2B5EF4-FFF2-40B4-BE49-F238E27FC236}">
                <a16:creationId xmlns:a16="http://schemas.microsoft.com/office/drawing/2014/main" xmlns="" id="{63B2E9AD-F712-4B4E-8988-A5945D68C0DE}"/>
              </a:ext>
            </a:extLst>
          </p:cNvPr>
          <p:cNvSpPr/>
          <p:nvPr/>
        </p:nvSpPr>
        <p:spPr>
          <a:xfrm>
            <a:off x="4637553" y="-457200"/>
            <a:ext cx="2392772" cy="914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800" dirty="0"/>
              <a:t>どう使うか分からないとデータで決まらない</a:t>
            </a:r>
            <a:endParaRPr kumimoji="1" lang="en-US" altLang="ja-JP" sz="800" dirty="0"/>
          </a:p>
          <a:p>
            <a:pPr algn="ctr"/>
            <a:r>
              <a:rPr lang="en-US" altLang="ja-JP" sz="800" dirty="0"/>
              <a:t>1</a:t>
            </a:r>
            <a:r>
              <a:rPr lang="ja-JP" altLang="en-US" sz="800" dirty="0"/>
              <a:t>週間単位でやっていました</a:t>
            </a:r>
            <a:endParaRPr lang="en-US" altLang="ja-JP" sz="800" dirty="0"/>
          </a:p>
          <a:p>
            <a:pPr algn="ctr"/>
            <a:r>
              <a:rPr kumimoji="1" lang="ja-JP" altLang="en-US" sz="800" dirty="0"/>
              <a:t>要件が分からないとスケジュールが垂れれない</a:t>
            </a:r>
          </a:p>
        </p:txBody>
      </p:sp>
    </p:spTree>
    <p:extLst>
      <p:ext uri="{BB962C8B-B14F-4D97-AF65-F5344CB8AC3E}">
        <p14:creationId xmlns:p14="http://schemas.microsoft.com/office/powerpoint/2010/main" val="20455885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306498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kumimoji="1" lang="ja-JP" altLang="en-US" sz="1800" b="0" dirty="0"/>
              <a:t>「影響する因子」の影響度を定量化するために、</a:t>
            </a:r>
            <a:r>
              <a:rPr kumimoji="1" lang="en-US" altLang="ja-JP" sz="1800" b="0" dirty="0"/>
              <a:t>SHAP</a:t>
            </a:r>
            <a:r>
              <a:rPr kumimoji="1" lang="ja-JP" altLang="en-US" sz="1800" b="0" dirty="0"/>
              <a:t>値を計算します。</a:t>
            </a:r>
            <a:r>
              <a:rPr kumimoji="1" lang="en-US" altLang="ja-JP" sz="1800" b="0" dirty="0"/>
              <a:t>SHAP</a:t>
            </a:r>
            <a:r>
              <a:rPr kumimoji="1" lang="ja-JP" altLang="en-US" sz="1800" b="0" dirty="0"/>
              <a:t>値とは、機械学習</a:t>
            </a:r>
            <a:r>
              <a:rPr kumimoji="1" lang="ja-JP" altLang="en-US" sz="1800" b="0" dirty="0" smtClean="0"/>
              <a:t>モデル</a:t>
            </a:r>
            <a:r>
              <a:rPr lang="ja-JP" altLang="en-US" sz="1800" b="0" dirty="0" smtClean="0"/>
              <a:t>に入</a:t>
            </a:r>
            <a:r>
              <a:rPr kumimoji="1" lang="ja-JP" altLang="en-US" sz="1800" b="0" dirty="0" smtClean="0"/>
              <a:t>力</a:t>
            </a:r>
            <a:r>
              <a:rPr kumimoji="1" lang="ja-JP" altLang="en-US" sz="1800" b="0" dirty="0" smtClean="0"/>
              <a:t>される「ある変数（影響する因子）」</a:t>
            </a:r>
            <a:r>
              <a:rPr kumimoji="1" lang="ja-JP" altLang="en-US" sz="1800" b="0" dirty="0" smtClean="0"/>
              <a:t>が</a:t>
            </a:r>
            <a:r>
              <a:rPr kumimoji="1" lang="ja-JP" altLang="en-US" sz="1800" b="0" dirty="0"/>
              <a:t>そのモデル</a:t>
            </a:r>
            <a:r>
              <a:rPr kumimoji="1" lang="ja-JP" altLang="en-US" sz="1800" b="0" dirty="0" smtClean="0"/>
              <a:t>の</a:t>
            </a:r>
            <a:r>
              <a:rPr kumimoji="1" lang="ja-JP" altLang="en-US" sz="1800" b="0" dirty="0" smtClean="0"/>
              <a:t>「</a:t>
            </a:r>
            <a:r>
              <a:rPr kumimoji="1" lang="ja-JP" altLang="en-US" sz="1800" b="0" dirty="0" smtClean="0"/>
              <a:t>出力</a:t>
            </a:r>
            <a:r>
              <a:rPr kumimoji="1" lang="ja-JP" altLang="en-US" sz="1800" b="0" dirty="0" smtClean="0"/>
              <a:t>（発見する要素）</a:t>
            </a:r>
            <a:r>
              <a:rPr kumimoji="1" lang="ja-JP" altLang="en-US" sz="1800" b="0" dirty="0" smtClean="0"/>
              <a:t>に</a:t>
            </a:r>
            <a:r>
              <a:rPr kumimoji="1" lang="ja-JP" altLang="en-US" sz="1800" b="0" dirty="0"/>
              <a:t>どの程度影響を与えるかを測定するための</a:t>
            </a:r>
            <a:r>
              <a:rPr kumimoji="1" lang="ja-JP" altLang="en-US" sz="1800" b="0" dirty="0" smtClean="0"/>
              <a:t>値</a:t>
            </a:r>
            <a:r>
              <a:rPr lang="ja-JP" altLang="en-US" sz="1800" b="0" dirty="0" smtClean="0"/>
              <a:t>です。</a:t>
            </a:r>
            <a:endParaRPr kumimoji="1" lang="en-US" altLang="ja-JP" sz="1800" b="0" dirty="0" smtClean="0"/>
          </a:p>
          <a:p>
            <a:endParaRPr lang="en-US" altLang="ja-JP" sz="1800" b="0" dirty="0"/>
          </a:p>
          <a:p>
            <a:endParaRPr kumimoji="1" lang="en-US" altLang="ja-JP" sz="1800" b="0" dirty="0" smtClean="0"/>
          </a:p>
          <a:p>
            <a:endParaRPr lang="en-US" altLang="ja-JP" sz="1800" b="0" dirty="0"/>
          </a:p>
          <a:p>
            <a:endParaRPr kumimoji="1" lang="en-US" altLang="ja-JP" sz="1800" b="0" dirty="0" smtClean="0"/>
          </a:p>
          <a:p>
            <a:endParaRPr kumimoji="1" lang="en-US" altLang="ja-JP" sz="1800" b="0" dirty="0" smtClean="0"/>
          </a:p>
          <a:p>
            <a:endParaRPr kumimoji="1" lang="en-US" altLang="ja-JP" sz="1800" b="0" dirty="0"/>
          </a:p>
          <a:p>
            <a:endParaRPr lang="en-US" altLang="ja-JP" sz="1400" b="0" dirty="0"/>
          </a:p>
          <a:p>
            <a:r>
              <a:rPr lang="en-US" altLang="ja-JP" sz="1400" dirty="0"/>
              <a:t>①</a:t>
            </a:r>
            <a:r>
              <a:rPr lang="ja-JP" altLang="en-US" sz="1400" dirty="0"/>
              <a:t>モデルの平均予測値 </a:t>
            </a:r>
            <a:r>
              <a:rPr lang="en-US" altLang="ja-JP" sz="1400" dirty="0"/>
              <a:t>E[f(x)]</a:t>
            </a:r>
            <a:r>
              <a:rPr lang="ja-JP" altLang="en-US" sz="1400" dirty="0"/>
              <a:t>（</a:t>
            </a:r>
            <a:r>
              <a:rPr lang="en-US" altLang="ja-JP" sz="1400" dirty="0"/>
              <a:t>base value</a:t>
            </a:r>
            <a:r>
              <a:rPr lang="ja-JP" altLang="en-US" sz="1400" dirty="0"/>
              <a:t>）</a:t>
            </a:r>
            <a:r>
              <a:rPr lang="en-US" altLang="ja-JP" sz="1400" dirty="0"/>
              <a:t>:</a:t>
            </a:r>
          </a:p>
          <a:p>
            <a:r>
              <a:rPr lang="ja-JP" altLang="en-US" sz="1400" b="0" dirty="0"/>
              <a:t>横軸の </a:t>
            </a:r>
            <a:r>
              <a:rPr lang="en-US" altLang="ja-JP" sz="1400" b="0" dirty="0"/>
              <a:t>base value= 9.095 </a:t>
            </a:r>
            <a:r>
              <a:rPr lang="ja-JP" altLang="en-US" sz="1400" b="0" dirty="0"/>
              <a:t>は、データに対するモデルの予測結果の平均値です。この平均値を基準として、各「影響する因子</a:t>
            </a:r>
            <a:r>
              <a:rPr lang="en-US" altLang="en-US" sz="1400" b="0" dirty="0"/>
              <a:t>」</a:t>
            </a:r>
            <a:r>
              <a:rPr lang="ja-JP" altLang="en-US" sz="1400" b="0" dirty="0"/>
              <a:t>の影響度を算出していきます</a:t>
            </a:r>
            <a:r>
              <a:rPr lang="ja-JP" altLang="en-US" sz="1400" b="0" dirty="0" smtClean="0"/>
              <a:t>。</a:t>
            </a:r>
            <a:endParaRPr lang="ja-JP" altLang="en-US" sz="1400" b="0" dirty="0"/>
          </a:p>
          <a:p>
            <a:r>
              <a:rPr lang="en-US" altLang="ja-JP" sz="1400" dirty="0"/>
              <a:t>②</a:t>
            </a:r>
            <a:r>
              <a:rPr lang="ja-JP" altLang="en-US" sz="1400" dirty="0"/>
              <a:t>特定のデータポイントの予測結果 </a:t>
            </a:r>
            <a:r>
              <a:rPr lang="en-US" altLang="ja-JP" sz="1400" dirty="0"/>
              <a:t>(f(x)):</a:t>
            </a:r>
          </a:p>
          <a:p>
            <a:r>
              <a:rPr lang="ja-JP" altLang="en-US" sz="1400" b="0" dirty="0"/>
              <a:t>図の特定のデータポイント（品番</a:t>
            </a:r>
            <a:r>
              <a:rPr lang="ja-JP" altLang="en-US" sz="1400" b="0" dirty="0">
                <a:solidFill>
                  <a:srgbClr val="000000"/>
                </a:solidFill>
                <a:latin typeface="Lucida Grande"/>
                <a:ea typeface="Lucida Grande"/>
                <a:cs typeface="Lucida Grande"/>
              </a:rPr>
              <a:t>01912ECB010の</a:t>
            </a:r>
            <a:r>
              <a:rPr lang="en-US" altLang="ja-JP" sz="1400" b="0" dirty="0">
                <a:solidFill>
                  <a:srgbClr val="000000"/>
                </a:solidFill>
                <a:latin typeface="Lucida Grande"/>
                <a:ea typeface="Lucida Grande"/>
                <a:cs typeface="Lucida Grande"/>
              </a:rPr>
              <a:t>9</a:t>
            </a:r>
            <a:r>
              <a:rPr lang="ja-JP" altLang="en-US" sz="1400" b="0" dirty="0">
                <a:solidFill>
                  <a:srgbClr val="000000"/>
                </a:solidFill>
                <a:latin typeface="Lucida Grande"/>
                <a:ea typeface="Lucida Grande"/>
                <a:cs typeface="Lucida Grande"/>
              </a:rPr>
              <a:t>月</a:t>
            </a:r>
            <a:r>
              <a:rPr lang="en-US" altLang="ja-JP" sz="1400" b="0" dirty="0">
                <a:solidFill>
                  <a:srgbClr val="000000"/>
                </a:solidFill>
                <a:latin typeface="Lucida Grande"/>
                <a:ea typeface="Lucida Grande"/>
                <a:cs typeface="Lucida Grande"/>
              </a:rPr>
              <a:t>2</a:t>
            </a:r>
            <a:r>
              <a:rPr lang="ja-JP" altLang="en-US" sz="1400" b="0" dirty="0">
                <a:solidFill>
                  <a:srgbClr val="000000"/>
                </a:solidFill>
                <a:latin typeface="Lucida Grande"/>
                <a:ea typeface="Lucida Grande"/>
                <a:cs typeface="Lucida Grande"/>
              </a:rPr>
              <a:t>周目）</a:t>
            </a:r>
            <a:r>
              <a:rPr lang="ja-JP" altLang="en-US" sz="1400" b="0" dirty="0"/>
              <a:t>に対する予測結果（社内</a:t>
            </a:r>
            <a:r>
              <a:rPr lang="en-US" altLang="ja-JP" sz="1400" b="0" dirty="0"/>
              <a:t>LT/</a:t>
            </a:r>
            <a:r>
              <a:rPr lang="ja-JP" altLang="en-US" sz="1400" b="0" dirty="0"/>
              <a:t>設計値）は </a:t>
            </a:r>
            <a:r>
              <a:rPr lang="en-US" altLang="ja-JP" sz="1400" b="0" dirty="0"/>
              <a:t>f(x) = 4.05 </a:t>
            </a:r>
            <a:r>
              <a:rPr lang="ja-JP" altLang="en-US" sz="1400" b="0" dirty="0"/>
              <a:t>です。基準値 </a:t>
            </a:r>
            <a:r>
              <a:rPr lang="en-US" altLang="ja-JP" sz="1400" b="0" dirty="0"/>
              <a:t>E[f(x)] = 9.095 </a:t>
            </a:r>
            <a:r>
              <a:rPr lang="ja-JP" altLang="en-US" sz="1400" b="0" dirty="0"/>
              <a:t>からの差までの寄与度を、各説明変数ごとに赤色と青色の帯で表しています</a:t>
            </a:r>
            <a:r>
              <a:rPr lang="ja-JP" altLang="en-US" sz="1400" b="0" dirty="0" smtClean="0"/>
              <a:t>。</a:t>
            </a:r>
            <a:endParaRPr lang="ja-JP" altLang="en-US" sz="1400" dirty="0"/>
          </a:p>
          <a:p>
            <a:r>
              <a:rPr lang="en-US" altLang="ja-JP" sz="1400" dirty="0"/>
              <a:t>③</a:t>
            </a:r>
            <a:r>
              <a:rPr lang="ja-JP" altLang="en-US" sz="1400" dirty="0"/>
              <a:t>寄与度の色分けの意味</a:t>
            </a:r>
            <a:r>
              <a:rPr lang="en-US" altLang="ja-JP" sz="1400" dirty="0"/>
              <a:t>:</a:t>
            </a:r>
          </a:p>
          <a:p>
            <a:r>
              <a:rPr lang="ja-JP" altLang="en-US" sz="1400" b="0" dirty="0"/>
              <a:t>赤色の帯は、その説明変数が予測値を正の方向へ引き上げる寄与をしていることを意味します。</a:t>
            </a:r>
          </a:p>
          <a:p>
            <a:r>
              <a:rPr lang="ja-JP" altLang="en-US" sz="1400" b="0" dirty="0"/>
              <a:t>青色の帯は、その説明変数が予測値を負の方向へ引き下げる寄与をしていることを意味します</a:t>
            </a:r>
            <a:r>
              <a:rPr lang="ja-JP" altLang="en-US" sz="1400" b="0" dirty="0" smtClean="0"/>
              <a:t>。</a:t>
            </a:r>
            <a:endParaRPr lang="en-US" altLang="ja-JP" sz="1400" b="0" dirty="0"/>
          </a:p>
          <a:p>
            <a:r>
              <a:rPr lang="en-US" altLang="ja-JP" sz="1400" dirty="0"/>
              <a:t>④</a:t>
            </a:r>
            <a:r>
              <a:rPr lang="ja-JP" altLang="en-US" sz="1400" dirty="0"/>
              <a:t>視覚的な解釈</a:t>
            </a:r>
            <a:r>
              <a:rPr lang="en-US" altLang="ja-JP" sz="1400" dirty="0"/>
              <a:t>:</a:t>
            </a:r>
          </a:p>
          <a:p>
            <a:r>
              <a:rPr lang="ja-JP" altLang="en-US" sz="1400" b="0" dirty="0"/>
              <a:t>色分けされた帯を用いることで、どの説明変数が予測結果にどの程度影響を与えているかを視覚的に理解できます。</a:t>
            </a:r>
          </a:p>
          <a:p>
            <a:r>
              <a:rPr lang="ja-JP" altLang="en-US" sz="1400" b="0" dirty="0"/>
              <a:t>例として、図では </a:t>
            </a:r>
            <a:r>
              <a:rPr lang="en-US" altLang="ja-JP" sz="1400" b="0" dirty="0"/>
              <a:t>"</a:t>
            </a:r>
            <a:r>
              <a:rPr lang="en-US" altLang="ja-JP" sz="1400" b="0" dirty="0" err="1"/>
              <a:t>MedInc</a:t>
            </a:r>
            <a:r>
              <a:rPr lang="en-US" altLang="ja-JP" sz="1400" b="0" dirty="0"/>
              <a:t>" </a:t>
            </a:r>
            <a:r>
              <a:rPr lang="ja-JP" altLang="en-US" sz="1400" b="0" dirty="0"/>
              <a:t>が正の方向へ、</a:t>
            </a:r>
            <a:r>
              <a:rPr lang="en-US" altLang="ja-JP" sz="1400" b="0" dirty="0"/>
              <a:t>"Latitude" </a:t>
            </a:r>
            <a:r>
              <a:rPr lang="ja-JP" altLang="en-US" sz="1400" b="0" dirty="0"/>
              <a:t>が負の方向へ最も大きく寄与しています。</a:t>
            </a:r>
          </a:p>
          <a:p>
            <a:endParaRPr lang="en-US" altLang="ja-JP" sz="1400" b="0" dirty="0"/>
          </a:p>
        </p:txBody>
      </p:sp>
      <p:sp>
        <p:nvSpPr>
          <p:cNvPr id="3" name="テキスト プレースホルダー 2"/>
          <p:cNvSpPr>
            <a:spLocks noGrp="1"/>
          </p:cNvSpPr>
          <p:nvPr>
            <p:ph type="body" sz="quarter" idx="20"/>
          </p:nvPr>
        </p:nvSpPr>
        <p:spPr/>
        <p:txBody>
          <a:bodyPr/>
          <a:lstStyle/>
          <a:p>
            <a:r>
              <a:rPr kumimoji="1" lang="en-US" altLang="ja-JP" dirty="0"/>
              <a:t>③</a:t>
            </a:r>
            <a:r>
              <a:rPr kumimoji="1" lang="ja-JP" altLang="en-US" dirty="0"/>
              <a:t>影響度の計算：</a:t>
            </a:r>
            <a:r>
              <a:rPr kumimoji="1" lang="en-US" altLang="ja-JP" dirty="0"/>
              <a:t>SHAP</a:t>
            </a:r>
            <a:r>
              <a:rPr kumimoji="1" lang="ja-JP" altLang="en-US" dirty="0"/>
              <a:t>値の計算</a:t>
            </a:r>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pic>
        <p:nvPicPr>
          <p:cNvPr id="6" name="図 5" descr="スクリーンショット 2023-11-21 8.49.5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2470" y="1819612"/>
            <a:ext cx="11104389" cy="1278203"/>
          </a:xfrm>
          <a:prstGeom prst="rect">
            <a:avLst/>
          </a:prstGeom>
        </p:spPr>
      </p:pic>
    </p:spTree>
    <p:extLst>
      <p:ext uri="{BB962C8B-B14F-4D97-AF65-F5344CB8AC3E}">
        <p14:creationId xmlns:p14="http://schemas.microsoft.com/office/powerpoint/2010/main" val="36326008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kumimoji="1" lang="ja-JP" altLang="en-US" dirty="0"/>
              <a:t>基準在庫枚数（日数変換）</a:t>
            </a:r>
            <a:r>
              <a:rPr kumimoji="1" lang="en-US" altLang="ja-JP" dirty="0"/>
              <a:t>=</a:t>
            </a:r>
            <a:r>
              <a:rPr kumimoji="1" lang="ja-JP" altLang="en-US" dirty="0"/>
              <a:t>基準在庫日数</a:t>
            </a:r>
            <a:r>
              <a:rPr kumimoji="1" lang="en-US" altLang="ja-JP" dirty="0"/>
              <a:t>+</a:t>
            </a:r>
            <a:r>
              <a:rPr kumimoji="1" lang="ja-JP" altLang="en-US" dirty="0"/>
              <a:t>基準在庫枚数</a:t>
            </a:r>
            <a:r>
              <a:rPr kumimoji="1" lang="en-US" altLang="ja-JP" dirty="0"/>
              <a:t>×</a:t>
            </a:r>
            <a:r>
              <a:rPr lang="ja-JP" altLang="en-US" dirty="0"/>
              <a:t>収容数</a:t>
            </a:r>
            <a:r>
              <a:rPr lang="en-US" altLang="ja-JP" dirty="0"/>
              <a:t>/</a:t>
            </a:r>
            <a:r>
              <a:rPr lang="ja-JP" altLang="en-US" dirty="0"/>
              <a:t>日量数</a:t>
            </a:r>
            <a:endParaRPr lang="en-US" altLang="ja-JP" dirty="0"/>
          </a:p>
          <a:p>
            <a:r>
              <a:rPr kumimoji="1" lang="ja-JP" altLang="en-US" dirty="0"/>
              <a:t>便</a:t>
            </a:r>
            <a:r>
              <a:rPr kumimoji="1" lang="en-US" altLang="ja-JP"/>
              <a:t>ave</a:t>
            </a:r>
            <a:endParaRPr kumimoji="1" lang="ja-JP" altLang="en-US" dirty="0"/>
          </a:p>
        </p:txBody>
      </p:sp>
      <p:sp>
        <p:nvSpPr>
          <p:cNvPr id="3" name="テキスト プレースホルダー 2"/>
          <p:cNvSpPr>
            <a:spLocks noGrp="1"/>
          </p:cNvSpPr>
          <p:nvPr>
            <p:ph type="body" sz="quarter" idx="20"/>
          </p:nvPr>
        </p:nvSpPr>
        <p:spPr/>
        <p:txBody>
          <a:bodyPr/>
          <a:lstStyle/>
          <a:p>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spTree>
    <p:extLst>
      <p:ext uri="{BB962C8B-B14F-4D97-AF65-F5344CB8AC3E}">
        <p14:creationId xmlns:p14="http://schemas.microsoft.com/office/powerpoint/2010/main" val="21357726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971F48E9-384F-41C6-A98F-F5EC5E5DD2E6}"/>
              </a:ext>
            </a:extLst>
          </p:cNvPr>
          <p:cNvSpPr>
            <a:spLocks noGrp="1"/>
          </p:cNvSpPr>
          <p:nvPr>
            <p:ph type="body" sz="quarter" idx="18"/>
          </p:nvPr>
        </p:nvSpPr>
        <p:spPr/>
        <p:txBody>
          <a:bodyPr/>
          <a:lstStyle/>
          <a:p>
            <a:r>
              <a:rPr lang="en-US" altLang="ja-JP" sz="1800" b="0" dirty="0"/>
              <a:t>AI</a:t>
            </a:r>
            <a:r>
              <a:rPr lang="ja-JP" altLang="en-US" sz="1800" b="0" dirty="0"/>
              <a:t>在庫適正化画面（簡易版）を作成しましたので、</a:t>
            </a:r>
            <a:endParaRPr lang="en-US" altLang="ja-JP" sz="1800" b="0" dirty="0"/>
          </a:p>
          <a:p>
            <a:r>
              <a:rPr lang="ja-JP" altLang="en-US" sz="1800" b="0" dirty="0"/>
              <a:t>検討の方向性があっているかのご確認をさせて頂きたいです</a:t>
            </a:r>
            <a:endParaRPr lang="en-US" altLang="ja-JP" sz="1800" b="0" dirty="0"/>
          </a:p>
          <a:p>
            <a:endParaRPr kumimoji="1" lang="en-US" altLang="ja-JP" sz="2400" b="0" dirty="0"/>
          </a:p>
          <a:p>
            <a:endParaRPr lang="en-US" altLang="ja-JP" sz="2400" b="0" dirty="0"/>
          </a:p>
          <a:p>
            <a:endParaRPr kumimoji="1" lang="ja-JP" altLang="en-US" sz="1800" b="0" dirty="0"/>
          </a:p>
        </p:txBody>
      </p:sp>
      <p:sp>
        <p:nvSpPr>
          <p:cNvPr id="3" name="テキスト プレースホルダー 2">
            <a:extLst>
              <a:ext uri="{FF2B5EF4-FFF2-40B4-BE49-F238E27FC236}">
                <a16:creationId xmlns:a16="http://schemas.microsoft.com/office/drawing/2014/main" xmlns="" id="{38912B38-48BC-42BE-BB4F-1D7E58600978}"/>
              </a:ext>
            </a:extLst>
          </p:cNvPr>
          <p:cNvSpPr>
            <a:spLocks noGrp="1"/>
          </p:cNvSpPr>
          <p:nvPr>
            <p:ph type="body" sz="quarter" idx="20"/>
          </p:nvPr>
        </p:nvSpPr>
        <p:spPr/>
        <p:txBody>
          <a:bodyPr/>
          <a:lstStyle/>
          <a:p>
            <a:r>
              <a:rPr kumimoji="1" lang="ja-JP" altLang="en-US" dirty="0"/>
              <a:t>打合せの目的</a:t>
            </a:r>
          </a:p>
        </p:txBody>
      </p:sp>
      <p:sp>
        <p:nvSpPr>
          <p:cNvPr id="4" name="日付プレースホルダー 3">
            <a:extLst>
              <a:ext uri="{FF2B5EF4-FFF2-40B4-BE49-F238E27FC236}">
                <a16:creationId xmlns:a16="http://schemas.microsoft.com/office/drawing/2014/main" xmlns="" id="{02A1882A-754D-41A0-BB26-2E72A516AA87}"/>
              </a:ext>
            </a:extLst>
          </p:cNvPr>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spTree>
    <p:extLst>
      <p:ext uri="{BB962C8B-B14F-4D97-AF65-F5344CB8AC3E}">
        <p14:creationId xmlns:p14="http://schemas.microsoft.com/office/powerpoint/2010/main" val="28746745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a:p>
        </p:txBody>
      </p:sp>
      <p:sp>
        <p:nvSpPr>
          <p:cNvPr id="3" name="テキスト プレースホルダー 2"/>
          <p:cNvSpPr>
            <a:spLocks noGrp="1"/>
          </p:cNvSpPr>
          <p:nvPr>
            <p:ph type="body" sz="quarter" idx="20"/>
          </p:nvPr>
        </p:nvSpPr>
        <p:spPr/>
        <p:txBody>
          <a:bodyPr/>
          <a:lstStyle/>
          <a:p>
            <a:r>
              <a:rPr kumimoji="1" lang="ja-JP" altLang="en-US" dirty="0"/>
              <a:t>データ準備</a:t>
            </a:r>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graphicFrame>
        <p:nvGraphicFramePr>
          <p:cNvPr id="5" name="表 4"/>
          <p:cNvGraphicFramePr>
            <a:graphicFrameLocks noGrp="1"/>
          </p:cNvGraphicFramePr>
          <p:nvPr>
            <p:extLst>
              <p:ext uri="{D42A27DB-BD31-4B8C-83A1-F6EECF244321}">
                <p14:modId xmlns:p14="http://schemas.microsoft.com/office/powerpoint/2010/main" val="3261204755"/>
              </p:ext>
            </p:extLst>
          </p:nvPr>
        </p:nvGraphicFramePr>
        <p:xfrm>
          <a:off x="434169" y="787939"/>
          <a:ext cx="11351545" cy="4251959"/>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xmlns="" val="20000"/>
                    </a:ext>
                  </a:extLst>
                </a:gridCol>
                <a:gridCol w="2709333">
                  <a:extLst>
                    <a:ext uri="{9D8B030D-6E8A-4147-A177-3AD203B41FA5}">
                      <a16:colId xmlns:a16="http://schemas.microsoft.com/office/drawing/2014/main" xmlns="" val="20001"/>
                    </a:ext>
                  </a:extLst>
                </a:gridCol>
                <a:gridCol w="5932879">
                  <a:extLst>
                    <a:ext uri="{9D8B030D-6E8A-4147-A177-3AD203B41FA5}">
                      <a16:colId xmlns:a16="http://schemas.microsoft.com/office/drawing/2014/main" xmlns="" val="20002"/>
                    </a:ext>
                  </a:extLst>
                </a:gridCol>
              </a:tblGrid>
              <a:tr h="370840">
                <a:tc>
                  <a:txBody>
                    <a:bodyPr/>
                    <a:lstStyle/>
                    <a:p>
                      <a:endParaRPr kumimoji="1" lang="ja-JP" altLang="en-US" dirty="0"/>
                    </a:p>
                  </a:txBody>
                  <a:tcPr/>
                </a:tc>
                <a:tc>
                  <a:txBody>
                    <a:bodyPr/>
                    <a:lstStyle/>
                    <a:p>
                      <a:r>
                        <a:rPr kumimoji="1" lang="ja-JP" altLang="en-US" dirty="0"/>
                        <a:t>元データのありか</a:t>
                      </a:r>
                    </a:p>
                  </a:txBody>
                  <a:tcPr/>
                </a:tc>
                <a:tc>
                  <a:txBody>
                    <a:bodyPr/>
                    <a:lstStyle/>
                    <a:p>
                      <a:r>
                        <a:rPr kumimoji="1" lang="ja-JP" altLang="en-US" dirty="0"/>
                        <a:t>データの作り方</a:t>
                      </a:r>
                    </a:p>
                  </a:txBody>
                  <a:tcPr/>
                </a:tc>
                <a:extLst>
                  <a:ext uri="{0D108BD9-81ED-4DB2-BD59-A6C34878D82A}">
                    <a16:rowId xmlns:a16="http://schemas.microsoft.com/office/drawing/2014/main" xmlns="" val="10000"/>
                  </a:ext>
                </a:extLst>
              </a:tr>
              <a:tr h="370840">
                <a:tc>
                  <a:txBody>
                    <a:bodyPr/>
                    <a:lstStyle/>
                    <a:p>
                      <a:r>
                        <a:rPr kumimoji="1" lang="ja-JP" altLang="en-US" dirty="0"/>
                        <a:t>印刷検収</a:t>
                      </a:r>
                      <a:r>
                        <a:rPr kumimoji="1" lang="en-US" altLang="ja-JP" dirty="0"/>
                        <a:t>LT/</a:t>
                      </a:r>
                      <a:r>
                        <a:rPr kumimoji="1" lang="ja-JP" altLang="en-US" dirty="0"/>
                        <a:t>検収入庫</a:t>
                      </a:r>
                      <a:r>
                        <a:rPr kumimoji="1" lang="en-US" altLang="ja-JP" dirty="0"/>
                        <a:t>LT/</a:t>
                      </a:r>
                      <a:r>
                        <a:rPr kumimoji="1" lang="ja-JP" altLang="en-US" dirty="0"/>
                        <a:t>入庫出庫</a:t>
                      </a:r>
                      <a:r>
                        <a:rPr kumimoji="1" lang="en-US" altLang="ja-JP" dirty="0"/>
                        <a:t>LT/</a:t>
                      </a:r>
                      <a:r>
                        <a:rPr kumimoji="1" lang="ja-JP" altLang="en-US" dirty="0"/>
                        <a:t>出庫回収</a:t>
                      </a:r>
                      <a:r>
                        <a:rPr kumimoji="1" lang="en-US" altLang="ja-JP" dirty="0"/>
                        <a:t>LT/</a:t>
                      </a:r>
                      <a:r>
                        <a:rPr kumimoji="1" lang="ja-JP" altLang="en-US" dirty="0"/>
                        <a:t>社内</a:t>
                      </a:r>
                      <a:r>
                        <a:rPr kumimoji="1" lang="en-US" altLang="ja-JP" dirty="0"/>
                        <a:t>LT</a:t>
                      </a:r>
                      <a:r>
                        <a:rPr kumimoji="1" lang="ja-JP" altLang="en-US" dirty="0"/>
                        <a:t>（検収回収</a:t>
                      </a:r>
                      <a:r>
                        <a:rPr kumimoji="1" lang="en-US" altLang="ja-JP" dirty="0"/>
                        <a:t>LT</a:t>
                      </a:r>
                      <a:r>
                        <a:rPr kumimoji="1" lang="ja-JP" altLang="en-US" dirty="0"/>
                        <a:t>）</a:t>
                      </a:r>
                    </a:p>
                  </a:txBody>
                  <a:tcPr/>
                </a:tc>
                <a:tc>
                  <a:txBody>
                    <a:bodyPr/>
                    <a:lstStyle/>
                    <a:p>
                      <a:r>
                        <a:rPr kumimoji="1" lang="ja-JP" altLang="en-US" dirty="0"/>
                        <a:t>所在管理</a:t>
                      </a:r>
                      <a:r>
                        <a:rPr kumimoji="1" lang="en-US" altLang="ja-JP" dirty="0"/>
                        <a:t>MB</a:t>
                      </a:r>
                      <a:endParaRPr kumimoji="1" lang="ja-JP" altLang="en-US" dirty="0"/>
                    </a:p>
                  </a:txBody>
                  <a:tcPr/>
                </a:tc>
                <a:tc>
                  <a:txBody>
                    <a:bodyPr/>
                    <a:lstStyle/>
                    <a:p>
                      <a:r>
                        <a:rPr kumimoji="1" lang="ja-JP" altLang="en-US" dirty="0"/>
                        <a:t>回収月が</a:t>
                      </a:r>
                      <a:r>
                        <a:rPr kumimoji="1" lang="en-US" altLang="ja-JP" dirty="0"/>
                        <a:t>9</a:t>
                      </a:r>
                      <a:r>
                        <a:rPr kumimoji="1" lang="ja-JP" altLang="en-US" dirty="0"/>
                        <a:t>月のもので、印刷検収入庫出庫回収の各タイムスタンプが押されているかんばんから算出</a:t>
                      </a:r>
                    </a:p>
                  </a:txBody>
                  <a:tcPr/>
                </a:tc>
                <a:extLst>
                  <a:ext uri="{0D108BD9-81ED-4DB2-BD59-A6C34878D82A}">
                    <a16:rowId xmlns:a16="http://schemas.microsoft.com/office/drawing/2014/main" xmlns="" val="10001"/>
                  </a:ext>
                </a:extLst>
              </a:tr>
              <a:tr h="370840">
                <a:tc>
                  <a:txBody>
                    <a:bodyPr/>
                    <a:lstStyle/>
                    <a:p>
                      <a:r>
                        <a:rPr kumimoji="1" lang="ja-JP" altLang="en-US" dirty="0"/>
                        <a:t>収容数</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a:t>所在管理</a:t>
                      </a:r>
                      <a:r>
                        <a:rPr kumimoji="1" lang="en-US" altLang="ja-JP" dirty="0"/>
                        <a:t>MB</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xmlns="" val="10002"/>
                  </a:ext>
                </a:extLst>
              </a:tr>
              <a:tr h="370840">
                <a:tc>
                  <a:txBody>
                    <a:bodyPr/>
                    <a:lstStyle/>
                    <a:p>
                      <a:r>
                        <a:rPr kumimoji="1" lang="ja-JP" altLang="en-US" dirty="0"/>
                        <a:t>仕入先名</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a:t>所在管理</a:t>
                      </a:r>
                      <a:r>
                        <a:rPr kumimoji="1" lang="en-US" altLang="ja-JP" dirty="0"/>
                        <a:t>MB</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xmlns="" val="10003"/>
                  </a:ext>
                </a:extLst>
              </a:tr>
              <a:tr h="370840">
                <a:tc>
                  <a:txBody>
                    <a:bodyPr/>
                    <a:lstStyle/>
                    <a:p>
                      <a:r>
                        <a:rPr kumimoji="1" lang="ja-JP" altLang="en-US" dirty="0"/>
                        <a:t>在庫数</a:t>
                      </a:r>
                      <a:r>
                        <a:rPr kumimoji="1" lang="en-US" altLang="ja-JP" dirty="0"/>
                        <a:t>/</a:t>
                      </a:r>
                      <a:r>
                        <a:rPr kumimoji="1" lang="ja-JP" altLang="en-US" dirty="0"/>
                        <a:t>入庫数</a:t>
                      </a:r>
                      <a:r>
                        <a:rPr kumimoji="1" lang="en-US" altLang="ja-JP" dirty="0"/>
                        <a:t>/</a:t>
                      </a:r>
                      <a:r>
                        <a:rPr kumimoji="1" lang="ja-JP" altLang="en-US" dirty="0"/>
                        <a:t>出庫数</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a:t>在庫推移</a:t>
                      </a:r>
                      <a:r>
                        <a:rPr kumimoji="1" lang="en-US" altLang="ja-JP" dirty="0"/>
                        <a:t>MB</a:t>
                      </a:r>
                      <a:endParaRPr kumimoji="1" lang="ja-JP" altLang="en-US" dirty="0"/>
                    </a:p>
                  </a:txBody>
                  <a:tcPr/>
                </a:tc>
                <a:tc>
                  <a:txBody>
                    <a:bodyPr/>
                    <a:lstStyle/>
                    <a:p>
                      <a:endParaRPr kumimoji="1" lang="ja-JP" altLang="en-US" dirty="0"/>
                    </a:p>
                  </a:txBody>
                  <a:tcPr/>
                </a:tc>
                <a:extLst>
                  <a:ext uri="{0D108BD9-81ED-4DB2-BD59-A6C34878D82A}">
                    <a16:rowId xmlns:a16="http://schemas.microsoft.com/office/drawing/2014/main" xmlns="" val="10004"/>
                  </a:ext>
                </a:extLst>
              </a:tr>
              <a:tr h="370840">
                <a:tc>
                  <a:txBody>
                    <a:bodyPr/>
                    <a:lstStyle/>
                    <a:p>
                      <a:r>
                        <a:rPr kumimoji="1" lang="ja-JP" altLang="en-US" dirty="0"/>
                        <a:t>納入ｻｲｸﾙ間隔</a:t>
                      </a:r>
                      <a:r>
                        <a:rPr kumimoji="1" lang="en-US" altLang="ja-JP" dirty="0"/>
                        <a:t>/</a:t>
                      </a:r>
                      <a:r>
                        <a:rPr kumimoji="1" lang="ja-JP" altLang="en-US" dirty="0"/>
                        <a:t>回数</a:t>
                      </a:r>
                      <a:r>
                        <a:rPr kumimoji="1" lang="en-US" altLang="ja-JP" dirty="0"/>
                        <a:t>/</a:t>
                      </a:r>
                      <a:r>
                        <a:rPr kumimoji="1" lang="ja-JP" altLang="en-US" dirty="0"/>
                        <a:t>遅れ</a:t>
                      </a:r>
                    </a:p>
                  </a:txBody>
                  <a:tcPr/>
                </a:tc>
                <a:tc>
                  <a:txBody>
                    <a:bodyPr/>
                    <a:lstStyle/>
                    <a:p>
                      <a:r>
                        <a:rPr kumimoji="1" lang="ja-JP" altLang="en-US" dirty="0"/>
                        <a:t>手配運用情報</a:t>
                      </a:r>
                    </a:p>
                  </a:txBody>
                  <a:tcPr/>
                </a:tc>
                <a:tc>
                  <a:txBody>
                    <a:bodyPr/>
                    <a:lstStyle/>
                    <a:p>
                      <a:endParaRPr kumimoji="1" lang="ja-JP" altLang="en-US" dirty="0"/>
                    </a:p>
                  </a:txBody>
                  <a:tcPr/>
                </a:tc>
                <a:extLst>
                  <a:ext uri="{0D108BD9-81ED-4DB2-BD59-A6C34878D82A}">
                    <a16:rowId xmlns:a16="http://schemas.microsoft.com/office/drawing/2014/main" xmlns="" val="10005"/>
                  </a:ext>
                </a:extLst>
              </a:tr>
              <a:tr h="370840">
                <a:tc>
                  <a:txBody>
                    <a:bodyPr/>
                    <a:lstStyle/>
                    <a:p>
                      <a:r>
                        <a:rPr kumimoji="1" lang="ja-JP" altLang="en-US" dirty="0"/>
                        <a:t>基準在庫日数</a:t>
                      </a:r>
                      <a:endParaRPr kumimoji="1" lang="en-US" altLang="ja-JP"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a:t>手配運用情報</a:t>
                      </a:r>
                    </a:p>
                  </a:txBody>
                  <a:tcPr/>
                </a:tc>
                <a:tc>
                  <a:txBody>
                    <a:bodyPr/>
                    <a:lstStyle/>
                    <a:p>
                      <a:endParaRPr kumimoji="1" lang="ja-JP" altLang="en-US" dirty="0"/>
                    </a:p>
                  </a:txBody>
                  <a:tcPr/>
                </a:tc>
                <a:extLst>
                  <a:ext uri="{0D108BD9-81ED-4DB2-BD59-A6C34878D82A}">
                    <a16:rowId xmlns:a16="http://schemas.microsoft.com/office/drawing/2014/main" xmlns="" val="10006"/>
                  </a:ext>
                </a:extLst>
              </a:tr>
              <a:tr h="370840">
                <a:tc>
                  <a:txBody>
                    <a:bodyPr/>
                    <a:lstStyle/>
                    <a:p>
                      <a:r>
                        <a:rPr kumimoji="1" lang="ja-JP" altLang="en-US" dirty="0"/>
                        <a:t>日量数</a:t>
                      </a:r>
                      <a:endParaRPr kumimoji="1" lang="en-US" altLang="ja-JP"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a:t>手配数</a:t>
                      </a:r>
                    </a:p>
                  </a:txBody>
                  <a:tcPr/>
                </a:tc>
                <a:tc>
                  <a:txBody>
                    <a:bodyPr/>
                    <a:lstStyle/>
                    <a:p>
                      <a:endParaRPr kumimoji="1" lang="ja-JP" altLang="en-US" dirty="0"/>
                    </a:p>
                  </a:txBody>
                  <a:tcPr/>
                </a:tc>
                <a:extLst>
                  <a:ext uri="{0D108BD9-81ED-4DB2-BD59-A6C34878D82A}">
                    <a16:rowId xmlns:a16="http://schemas.microsoft.com/office/drawing/2014/main" xmlns="" val="10007"/>
                  </a:ext>
                </a:extLst>
              </a:tr>
              <a:tr h="370840">
                <a:tc>
                  <a:txBody>
                    <a:bodyPr/>
                    <a:lstStyle/>
                    <a:p>
                      <a:r>
                        <a:rPr kumimoji="1" lang="ja-JP" altLang="en-US" dirty="0"/>
                        <a:t>基準在庫枚数</a:t>
                      </a:r>
                      <a:endParaRPr kumimoji="1" lang="en-US" altLang="ja-JP"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kumimoji="1" lang="ja-JP" altLang="en-US" dirty="0"/>
                        <a:t>手配数</a:t>
                      </a:r>
                    </a:p>
                  </a:txBody>
                  <a:tcPr/>
                </a:tc>
                <a:tc>
                  <a:txBody>
                    <a:bodyPr/>
                    <a:lstStyle/>
                    <a:p>
                      <a:endParaRPr kumimoji="1" lang="ja-JP" altLang="en-US" dirty="0"/>
                    </a:p>
                  </a:txBody>
                  <a:tcPr/>
                </a:tc>
                <a:extLst>
                  <a:ext uri="{0D108BD9-81ED-4DB2-BD59-A6C34878D82A}">
                    <a16:rowId xmlns:a16="http://schemas.microsoft.com/office/drawing/2014/main" xmlns="" val="10008"/>
                  </a:ext>
                </a:extLst>
              </a:tr>
              <a:tr h="370840">
                <a:tc>
                  <a:txBody>
                    <a:bodyPr/>
                    <a:lstStyle/>
                    <a:p>
                      <a:r>
                        <a:rPr kumimoji="1" lang="ja-JP" altLang="en-US" dirty="0"/>
                        <a:t>不等ピッチ</a:t>
                      </a:r>
                      <a:endParaRPr kumimoji="1" lang="en-US" altLang="ja-JP"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kumimoji="1" lang="ja-JP" altLang="en-US" dirty="0"/>
                    </a:p>
                  </a:txBody>
                  <a:tcPr/>
                </a:tc>
                <a:tc>
                  <a:txBody>
                    <a:bodyPr/>
                    <a:lstStyle/>
                    <a:p>
                      <a:r>
                        <a:rPr kumimoji="1" lang="ja-JP" altLang="en-US" dirty="0"/>
                        <a:t>不等ピッチ係数より算出</a:t>
                      </a:r>
                    </a:p>
                  </a:txBody>
                  <a:tcPr/>
                </a:tc>
                <a:extLst>
                  <a:ext uri="{0D108BD9-81ED-4DB2-BD59-A6C34878D82A}">
                    <a16:rowId xmlns:a16="http://schemas.microsoft.com/office/drawing/2014/main" xmlns="" val="10009"/>
                  </a:ext>
                </a:extLst>
              </a:tr>
            </a:tbl>
          </a:graphicData>
        </a:graphic>
      </p:graphicFrame>
    </p:spTree>
    <p:extLst>
      <p:ext uri="{BB962C8B-B14F-4D97-AF65-F5344CB8AC3E}">
        <p14:creationId xmlns:p14="http://schemas.microsoft.com/office/powerpoint/2010/main" val="15006666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endParaRPr kumimoji="1" lang="ja-JP" altLang="en-US" dirty="0"/>
          </a:p>
        </p:txBody>
      </p:sp>
      <p:sp>
        <p:nvSpPr>
          <p:cNvPr id="3" name="テキスト プレースホルダー 2"/>
          <p:cNvSpPr>
            <a:spLocks noGrp="1"/>
          </p:cNvSpPr>
          <p:nvPr>
            <p:ph type="body" sz="quarter" idx="20"/>
          </p:nvPr>
        </p:nvSpPr>
        <p:spPr/>
        <p:txBody>
          <a:bodyPr/>
          <a:lstStyle/>
          <a:p>
            <a:endParaRPr kumimoji="1" lang="ja-JP" altLang="en-US"/>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sp>
        <p:nvSpPr>
          <p:cNvPr id="5" name="正方形/長方形 4"/>
          <p:cNvSpPr/>
          <p:nvPr/>
        </p:nvSpPr>
        <p:spPr>
          <a:xfrm>
            <a:off x="7213600" y="2387600"/>
            <a:ext cx="914400" cy="29210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a:t>条件</a:t>
            </a:r>
          </a:p>
        </p:txBody>
      </p:sp>
      <p:sp>
        <p:nvSpPr>
          <p:cNvPr id="6" name="円/楕円 5"/>
          <p:cNvSpPr/>
          <p:nvPr/>
        </p:nvSpPr>
        <p:spPr>
          <a:xfrm>
            <a:off x="6819900" y="29083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7" name="円/楕円 6"/>
          <p:cNvSpPr/>
          <p:nvPr/>
        </p:nvSpPr>
        <p:spPr>
          <a:xfrm>
            <a:off x="7759700" y="29083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8" name="直線矢印コネクタ 7"/>
          <p:cNvCxnSpPr>
            <a:stCxn id="5" idx="2"/>
            <a:endCxn id="6" idx="0"/>
          </p:cNvCxnSpPr>
          <p:nvPr/>
        </p:nvCxnSpPr>
        <p:spPr>
          <a:xfrm flipH="1">
            <a:off x="7219950" y="2679700"/>
            <a:ext cx="4508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9" name="直線矢印コネクタ 8"/>
          <p:cNvCxnSpPr>
            <a:stCxn id="5" idx="2"/>
            <a:endCxn id="7" idx="0"/>
          </p:cNvCxnSpPr>
          <p:nvPr/>
        </p:nvCxnSpPr>
        <p:spPr>
          <a:xfrm>
            <a:off x="7670800" y="2679700"/>
            <a:ext cx="4889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10" name="テキスト ボックス 9"/>
          <p:cNvSpPr txBox="1"/>
          <p:nvPr/>
        </p:nvSpPr>
        <p:spPr>
          <a:xfrm>
            <a:off x="6794500" y="2641600"/>
            <a:ext cx="492593" cy="276999"/>
          </a:xfrm>
          <a:prstGeom prst="rect">
            <a:avLst/>
          </a:prstGeom>
          <a:noFill/>
        </p:spPr>
        <p:txBody>
          <a:bodyPr wrap="none" rtlCol="0">
            <a:spAutoFit/>
          </a:bodyPr>
          <a:lstStyle/>
          <a:p>
            <a:r>
              <a:rPr kumimoji="1" lang="en-US" altLang="ja-JP" sz="1200" dirty="0"/>
              <a:t>YES</a:t>
            </a:r>
            <a:endParaRPr kumimoji="1" lang="ja-JP" altLang="en-US" sz="1200" dirty="0"/>
          </a:p>
        </p:txBody>
      </p:sp>
      <p:sp>
        <p:nvSpPr>
          <p:cNvPr id="11" name="テキスト ボックス 10"/>
          <p:cNvSpPr txBox="1"/>
          <p:nvPr/>
        </p:nvSpPr>
        <p:spPr>
          <a:xfrm>
            <a:off x="8102600" y="2641600"/>
            <a:ext cx="415498" cy="276999"/>
          </a:xfrm>
          <a:prstGeom prst="rect">
            <a:avLst/>
          </a:prstGeom>
          <a:noFill/>
        </p:spPr>
        <p:txBody>
          <a:bodyPr wrap="none" rtlCol="0">
            <a:spAutoFit/>
          </a:bodyPr>
          <a:lstStyle/>
          <a:p>
            <a:r>
              <a:rPr lang="en-US" altLang="ja-JP" sz="1200" dirty="0"/>
              <a:t>NO</a:t>
            </a:r>
            <a:endParaRPr kumimoji="1" lang="ja-JP" altLang="en-US" sz="1200" dirty="0"/>
          </a:p>
        </p:txBody>
      </p:sp>
      <p:sp>
        <p:nvSpPr>
          <p:cNvPr id="12" name="正方形/長方形 11"/>
          <p:cNvSpPr/>
          <p:nvPr/>
        </p:nvSpPr>
        <p:spPr>
          <a:xfrm>
            <a:off x="6286500" y="3467100"/>
            <a:ext cx="914400" cy="29210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a:t>条件</a:t>
            </a:r>
          </a:p>
        </p:txBody>
      </p:sp>
      <p:sp>
        <p:nvSpPr>
          <p:cNvPr id="13" name="円/楕円 12"/>
          <p:cNvSpPr/>
          <p:nvPr/>
        </p:nvSpPr>
        <p:spPr>
          <a:xfrm>
            <a:off x="5892800" y="39878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4" name="円/楕円 13"/>
          <p:cNvSpPr/>
          <p:nvPr/>
        </p:nvSpPr>
        <p:spPr>
          <a:xfrm>
            <a:off x="6832600" y="39878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15" name="直線矢印コネクタ 14"/>
          <p:cNvCxnSpPr>
            <a:stCxn id="12" idx="2"/>
            <a:endCxn id="13" idx="0"/>
          </p:cNvCxnSpPr>
          <p:nvPr/>
        </p:nvCxnSpPr>
        <p:spPr>
          <a:xfrm flipH="1">
            <a:off x="6292850" y="3759200"/>
            <a:ext cx="4508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16" name="直線矢印コネクタ 15"/>
          <p:cNvCxnSpPr>
            <a:stCxn id="12" idx="2"/>
            <a:endCxn id="14" idx="0"/>
          </p:cNvCxnSpPr>
          <p:nvPr/>
        </p:nvCxnSpPr>
        <p:spPr>
          <a:xfrm>
            <a:off x="6743700" y="3759200"/>
            <a:ext cx="4889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17" name="テキスト ボックス 16"/>
          <p:cNvSpPr txBox="1"/>
          <p:nvPr/>
        </p:nvSpPr>
        <p:spPr>
          <a:xfrm>
            <a:off x="5867400" y="3721100"/>
            <a:ext cx="492593" cy="276999"/>
          </a:xfrm>
          <a:prstGeom prst="rect">
            <a:avLst/>
          </a:prstGeom>
          <a:noFill/>
        </p:spPr>
        <p:txBody>
          <a:bodyPr wrap="none" rtlCol="0">
            <a:spAutoFit/>
          </a:bodyPr>
          <a:lstStyle/>
          <a:p>
            <a:r>
              <a:rPr kumimoji="1" lang="en-US" altLang="ja-JP" sz="1200" dirty="0"/>
              <a:t>YES</a:t>
            </a:r>
            <a:endParaRPr kumimoji="1" lang="ja-JP" altLang="en-US" sz="1200" dirty="0"/>
          </a:p>
        </p:txBody>
      </p:sp>
      <p:sp>
        <p:nvSpPr>
          <p:cNvPr id="18" name="テキスト ボックス 17"/>
          <p:cNvSpPr txBox="1"/>
          <p:nvPr/>
        </p:nvSpPr>
        <p:spPr>
          <a:xfrm>
            <a:off x="7175500" y="3721100"/>
            <a:ext cx="415498" cy="276999"/>
          </a:xfrm>
          <a:prstGeom prst="rect">
            <a:avLst/>
          </a:prstGeom>
          <a:noFill/>
        </p:spPr>
        <p:txBody>
          <a:bodyPr wrap="none" rtlCol="0">
            <a:spAutoFit/>
          </a:bodyPr>
          <a:lstStyle/>
          <a:p>
            <a:r>
              <a:rPr lang="en-US" altLang="ja-JP" sz="1200" dirty="0"/>
              <a:t>NO</a:t>
            </a:r>
            <a:endParaRPr kumimoji="1" lang="ja-JP" altLang="en-US" sz="1200" dirty="0"/>
          </a:p>
        </p:txBody>
      </p:sp>
      <p:sp>
        <p:nvSpPr>
          <p:cNvPr id="19" name="正方形/長方形 18"/>
          <p:cNvSpPr/>
          <p:nvPr/>
        </p:nvSpPr>
        <p:spPr>
          <a:xfrm>
            <a:off x="8178800" y="3467100"/>
            <a:ext cx="914400" cy="292100"/>
          </a:xfrm>
          <a:prstGeom prst="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a:t>条件</a:t>
            </a:r>
          </a:p>
        </p:txBody>
      </p:sp>
      <p:sp>
        <p:nvSpPr>
          <p:cNvPr id="20" name="円/楕円 19"/>
          <p:cNvSpPr/>
          <p:nvPr/>
        </p:nvSpPr>
        <p:spPr>
          <a:xfrm>
            <a:off x="7785100" y="39878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1" name="円/楕円 20"/>
          <p:cNvSpPr/>
          <p:nvPr/>
        </p:nvSpPr>
        <p:spPr>
          <a:xfrm>
            <a:off x="8724900" y="3987800"/>
            <a:ext cx="800100" cy="381000"/>
          </a:xfrm>
          <a:prstGeom prst="ellipse">
            <a:avLst/>
          </a:prstGeom>
          <a:no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cxnSp>
        <p:nvCxnSpPr>
          <p:cNvPr id="22" name="直線矢印コネクタ 21"/>
          <p:cNvCxnSpPr>
            <a:stCxn id="19" idx="2"/>
            <a:endCxn id="20" idx="0"/>
          </p:cNvCxnSpPr>
          <p:nvPr/>
        </p:nvCxnSpPr>
        <p:spPr>
          <a:xfrm flipH="1">
            <a:off x="8185150" y="3759200"/>
            <a:ext cx="4508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23" name="直線矢印コネクタ 22"/>
          <p:cNvCxnSpPr>
            <a:stCxn id="19" idx="2"/>
            <a:endCxn id="21" idx="0"/>
          </p:cNvCxnSpPr>
          <p:nvPr/>
        </p:nvCxnSpPr>
        <p:spPr>
          <a:xfrm>
            <a:off x="8636000" y="3759200"/>
            <a:ext cx="488950" cy="2286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24" name="テキスト ボックス 23"/>
          <p:cNvSpPr txBox="1"/>
          <p:nvPr/>
        </p:nvSpPr>
        <p:spPr>
          <a:xfrm>
            <a:off x="7759700" y="3721100"/>
            <a:ext cx="492593" cy="276999"/>
          </a:xfrm>
          <a:prstGeom prst="rect">
            <a:avLst/>
          </a:prstGeom>
          <a:noFill/>
        </p:spPr>
        <p:txBody>
          <a:bodyPr wrap="none" rtlCol="0">
            <a:spAutoFit/>
          </a:bodyPr>
          <a:lstStyle/>
          <a:p>
            <a:r>
              <a:rPr kumimoji="1" lang="en-US" altLang="ja-JP" sz="1200" dirty="0"/>
              <a:t>YES</a:t>
            </a:r>
            <a:endParaRPr kumimoji="1" lang="ja-JP" altLang="en-US" sz="1200" dirty="0"/>
          </a:p>
        </p:txBody>
      </p:sp>
      <p:sp>
        <p:nvSpPr>
          <p:cNvPr id="25" name="テキスト ボックス 24"/>
          <p:cNvSpPr txBox="1"/>
          <p:nvPr/>
        </p:nvSpPr>
        <p:spPr>
          <a:xfrm>
            <a:off x="9067800" y="3721100"/>
            <a:ext cx="415498" cy="276999"/>
          </a:xfrm>
          <a:prstGeom prst="rect">
            <a:avLst/>
          </a:prstGeom>
          <a:noFill/>
        </p:spPr>
        <p:txBody>
          <a:bodyPr wrap="none" rtlCol="0">
            <a:spAutoFit/>
          </a:bodyPr>
          <a:lstStyle/>
          <a:p>
            <a:r>
              <a:rPr lang="en-US" altLang="ja-JP" sz="1200" dirty="0"/>
              <a:t>NO</a:t>
            </a:r>
            <a:endParaRPr kumimoji="1" lang="ja-JP" altLang="en-US" sz="1200" dirty="0"/>
          </a:p>
        </p:txBody>
      </p:sp>
      <p:cxnSp>
        <p:nvCxnSpPr>
          <p:cNvPr id="26" name="直線矢印コネクタ 25"/>
          <p:cNvCxnSpPr>
            <a:stCxn id="6" idx="4"/>
            <a:endCxn id="12" idx="0"/>
          </p:cNvCxnSpPr>
          <p:nvPr/>
        </p:nvCxnSpPr>
        <p:spPr>
          <a:xfrm flipH="1">
            <a:off x="6743700" y="3289300"/>
            <a:ext cx="476250" cy="1778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27" name="直線矢印コネクタ 26"/>
          <p:cNvCxnSpPr>
            <a:stCxn id="7" idx="4"/>
            <a:endCxn id="19" idx="0"/>
          </p:cNvCxnSpPr>
          <p:nvPr/>
        </p:nvCxnSpPr>
        <p:spPr>
          <a:xfrm>
            <a:off x="8159750" y="3289300"/>
            <a:ext cx="476250" cy="17780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graphicFrame>
        <p:nvGraphicFramePr>
          <p:cNvPr id="28" name="表 27"/>
          <p:cNvGraphicFramePr>
            <a:graphicFrameLocks noGrp="1"/>
          </p:cNvGraphicFramePr>
          <p:nvPr>
            <p:extLst>
              <p:ext uri="{D42A27DB-BD31-4B8C-83A1-F6EECF244321}">
                <p14:modId xmlns:p14="http://schemas.microsoft.com/office/powerpoint/2010/main" val="2457105938"/>
              </p:ext>
            </p:extLst>
          </p:nvPr>
        </p:nvGraphicFramePr>
        <p:xfrm>
          <a:off x="523946" y="2765421"/>
          <a:ext cx="6324665" cy="2088912"/>
        </p:xfrm>
        <a:graphic>
          <a:graphicData uri="http://schemas.openxmlformats.org/drawingml/2006/table">
            <a:tbl>
              <a:tblPr firstRow="1" bandRow="1">
                <a:tableStyleId>{7E9639D4-E3E2-4D34-9284-5A2195B3D0D7}</a:tableStyleId>
              </a:tblPr>
              <a:tblGrid>
                <a:gridCol w="1264933">
                  <a:extLst>
                    <a:ext uri="{9D8B030D-6E8A-4147-A177-3AD203B41FA5}">
                      <a16:colId xmlns:a16="http://schemas.microsoft.com/office/drawing/2014/main" xmlns="" val="20000"/>
                    </a:ext>
                  </a:extLst>
                </a:gridCol>
                <a:gridCol w="1264933">
                  <a:extLst>
                    <a:ext uri="{9D8B030D-6E8A-4147-A177-3AD203B41FA5}">
                      <a16:colId xmlns:a16="http://schemas.microsoft.com/office/drawing/2014/main" xmlns="" val="20001"/>
                    </a:ext>
                  </a:extLst>
                </a:gridCol>
                <a:gridCol w="1264933">
                  <a:extLst>
                    <a:ext uri="{9D8B030D-6E8A-4147-A177-3AD203B41FA5}">
                      <a16:colId xmlns:a16="http://schemas.microsoft.com/office/drawing/2014/main" xmlns="" val="20002"/>
                    </a:ext>
                  </a:extLst>
                </a:gridCol>
                <a:gridCol w="1264933">
                  <a:extLst>
                    <a:ext uri="{9D8B030D-6E8A-4147-A177-3AD203B41FA5}">
                      <a16:colId xmlns:a16="http://schemas.microsoft.com/office/drawing/2014/main" xmlns="" val="20003"/>
                    </a:ext>
                  </a:extLst>
                </a:gridCol>
                <a:gridCol w="1264933">
                  <a:extLst>
                    <a:ext uri="{9D8B030D-6E8A-4147-A177-3AD203B41FA5}">
                      <a16:colId xmlns:a16="http://schemas.microsoft.com/office/drawing/2014/main" xmlns="" val="20004"/>
                    </a:ext>
                  </a:extLst>
                </a:gridCol>
              </a:tblGrid>
              <a:tr h="341800">
                <a:tc>
                  <a:txBody>
                    <a:bodyPr/>
                    <a:lstStyle/>
                    <a:p>
                      <a:pPr algn="ctr"/>
                      <a:r>
                        <a:rPr kumimoji="1" lang="ja-JP" altLang="en-US" sz="1200" dirty="0"/>
                        <a:t>品番</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tc>
                  <a:txBody>
                    <a:bodyPr/>
                    <a:lstStyle/>
                    <a:p>
                      <a:pPr algn="ctr"/>
                      <a:r>
                        <a:rPr kumimoji="1" lang="ja-JP" altLang="en-US" sz="1200" dirty="0"/>
                        <a:t>影響する因子１</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tc>
                  <a:txBody>
                    <a:bodyPr/>
                    <a:lstStyle/>
                    <a:p>
                      <a:pPr algn="ctr"/>
                      <a:r>
                        <a:rPr kumimoji="1" lang="ja-JP" altLang="en-US" sz="1200" dirty="0"/>
                        <a:t>影響する因子</a:t>
                      </a:r>
                      <a:r>
                        <a:rPr kumimoji="1" lang="en-US" altLang="ja-JP" sz="1200" dirty="0"/>
                        <a:t>2</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tc>
                  <a:txBody>
                    <a:bodyPr/>
                    <a:lstStyle/>
                    <a:p>
                      <a:pPr algn="ctr"/>
                      <a:r>
                        <a:rPr kumimoji="1" lang="mr-IN" altLang="ja-JP" sz="1200" dirty="0"/>
                        <a:t>…</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tc>
                  <a:txBody>
                    <a:bodyPr/>
                    <a:lstStyle/>
                    <a:p>
                      <a:pPr algn="ctr"/>
                      <a:r>
                        <a:rPr kumimoji="1" lang="ja-JP" altLang="en-US" sz="1200" dirty="0"/>
                        <a:t>影響する因子</a:t>
                      </a:r>
                      <a:r>
                        <a:rPr kumimoji="1" lang="en-US" altLang="ja-JP" sz="1200" dirty="0"/>
                        <a:t>X</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1"/>
                    </a:solidFill>
                  </a:tcPr>
                </a:tc>
                <a:extLst>
                  <a:ext uri="{0D108BD9-81ED-4DB2-BD59-A6C34878D82A}">
                    <a16:rowId xmlns:a16="http://schemas.microsoft.com/office/drawing/2014/main" xmlns="" val="10000"/>
                  </a:ext>
                </a:extLst>
              </a:tr>
              <a:tr h="436778">
                <a:tc>
                  <a:txBody>
                    <a:bodyPr/>
                    <a:lstStyle/>
                    <a:p>
                      <a:pPr algn="ctr"/>
                      <a:r>
                        <a:rPr kumimoji="1" lang="is-IS" altLang="ja-JP" sz="1200" dirty="0"/>
                        <a:t>019128GA010 </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1"/>
                  </a:ext>
                </a:extLst>
              </a:tr>
              <a:tr h="436778">
                <a:tc>
                  <a:txBody>
                    <a:bodyPr/>
                    <a:lstStyle/>
                    <a:p>
                      <a:pPr algn="ctr"/>
                      <a:r>
                        <a:rPr kumimoji="1" lang="is-IS" altLang="ja-JP" sz="1200" dirty="0"/>
                        <a:t>01912ECB010 </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00"/>
                    </a:solidFill>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pPr algn="ctr"/>
                      <a:endParaRPr kumimoji="1" lang="ja-JP" altLang="en-US" sz="120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2"/>
                  </a:ext>
                </a:extLst>
              </a:tr>
              <a:tr h="436778">
                <a:tc>
                  <a:txBody>
                    <a:bodyPr/>
                    <a:lstStyle/>
                    <a:p>
                      <a:pPr algn="ctr"/>
                      <a:r>
                        <a:rPr kumimoji="1" lang="mr-IN" altLang="ja-JP" sz="1200" dirty="0"/>
                        <a:t>…</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6600"/>
                    </a:solidFill>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3"/>
                  </a:ext>
                </a:extLst>
              </a:tr>
              <a:tr h="436778">
                <a:tc>
                  <a:txBody>
                    <a:bodyPr/>
                    <a:lstStyle/>
                    <a:p>
                      <a:pPr algn="ctr"/>
                      <a:r>
                        <a:rPr kumimoji="1" lang="is-IS" altLang="ja-JP" sz="1200" dirty="0"/>
                        <a:t>G9201ECE010 </a:t>
                      </a: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00"/>
                    </a:solidFill>
                  </a:tcPr>
                </a:tc>
                <a:tc>
                  <a:txBody>
                    <a:bodyPr/>
                    <a:lstStyle/>
                    <a:p>
                      <a:pPr algn="ctr"/>
                      <a:endParaRPr kumimoji="1" lang="ja-JP" altLang="en-US" sz="120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83964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a:t>まずは簡易的なトライとして、個々の「発見する要素」に対して</a:t>
            </a:r>
            <a:r>
              <a:rPr lang="en-US" altLang="ja-JP" sz="1800" b="0" dirty="0"/>
              <a:t>AI</a:t>
            </a:r>
            <a:r>
              <a:rPr lang="ja-JP" altLang="en-US" sz="1800" b="0" dirty="0"/>
              <a:t>在庫適正化画面を作成しました</a:t>
            </a:r>
            <a:r>
              <a:rPr lang="en-US" altLang="en-US" sz="1800" b="0" dirty="0"/>
              <a:t>。</a:t>
            </a:r>
          </a:p>
          <a:p>
            <a:endParaRPr lang="en-US" altLang="ja-JP" sz="1800" b="0" dirty="0"/>
          </a:p>
        </p:txBody>
      </p:sp>
      <p:sp>
        <p:nvSpPr>
          <p:cNvPr id="3" name="テキスト プレースホルダー 2"/>
          <p:cNvSpPr>
            <a:spLocks noGrp="1"/>
          </p:cNvSpPr>
          <p:nvPr>
            <p:ph type="body" sz="quarter" idx="20"/>
          </p:nvPr>
        </p:nvSpPr>
        <p:spPr/>
        <p:txBody>
          <a:bodyPr/>
          <a:lstStyle/>
          <a:p>
            <a:r>
              <a:rPr lang="ja-JP" altLang="en-US" dirty="0"/>
              <a:t>本検証の成果物：簡易版の</a:t>
            </a:r>
            <a:r>
              <a:rPr lang="en-US" altLang="ja-JP" dirty="0"/>
              <a:t>AI</a:t>
            </a:r>
            <a:r>
              <a:rPr lang="ja-JP" altLang="en-US" dirty="0"/>
              <a:t>在庫適正化画面などの説明</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pic>
        <p:nvPicPr>
          <p:cNvPr id="8" name="図 7"/>
          <p:cNvPicPr>
            <a:picLocks noChangeAspect="1"/>
          </p:cNvPicPr>
          <p:nvPr/>
        </p:nvPicPr>
        <p:blipFill>
          <a:blip r:embed="rId2"/>
          <a:stretch>
            <a:fillRect/>
          </a:stretch>
        </p:blipFill>
        <p:spPr>
          <a:xfrm>
            <a:off x="6345305" y="1864591"/>
            <a:ext cx="5163535" cy="1717729"/>
          </a:xfrm>
          <a:prstGeom prst="rect">
            <a:avLst/>
          </a:prstGeom>
        </p:spPr>
      </p:pic>
      <p:sp>
        <p:nvSpPr>
          <p:cNvPr id="10" name="正方形/長方形 9"/>
          <p:cNvSpPr/>
          <p:nvPr/>
        </p:nvSpPr>
        <p:spPr>
          <a:xfrm>
            <a:off x="8225232" y="1520620"/>
            <a:ext cx="1800493" cy="307777"/>
          </a:xfrm>
          <a:prstGeom prst="rect">
            <a:avLst/>
          </a:prstGeom>
        </p:spPr>
        <p:txBody>
          <a:bodyPr wrap="none">
            <a:spAutoFit/>
          </a:bodyPr>
          <a:lstStyle/>
          <a:p>
            <a:r>
              <a:rPr lang="ja-JP" altLang="en-US" sz="1400" u="sng" dirty="0"/>
              <a:t>発見する要素：○○</a:t>
            </a:r>
          </a:p>
        </p:txBody>
      </p:sp>
      <p:pic>
        <p:nvPicPr>
          <p:cNvPr id="11" name="図 10"/>
          <p:cNvPicPr>
            <a:picLocks noChangeAspect="1"/>
          </p:cNvPicPr>
          <p:nvPr/>
        </p:nvPicPr>
        <p:blipFill>
          <a:blip r:embed="rId3"/>
          <a:stretch>
            <a:fillRect/>
          </a:stretch>
        </p:blipFill>
        <p:spPr>
          <a:xfrm>
            <a:off x="6355801" y="4051671"/>
            <a:ext cx="5163535" cy="1717729"/>
          </a:xfrm>
          <a:prstGeom prst="rect">
            <a:avLst/>
          </a:prstGeom>
        </p:spPr>
      </p:pic>
      <p:sp>
        <p:nvSpPr>
          <p:cNvPr id="12" name="正方形/長方形 11"/>
          <p:cNvSpPr/>
          <p:nvPr/>
        </p:nvSpPr>
        <p:spPr>
          <a:xfrm>
            <a:off x="8229387" y="3724019"/>
            <a:ext cx="1800493" cy="307777"/>
          </a:xfrm>
          <a:prstGeom prst="rect">
            <a:avLst/>
          </a:prstGeom>
        </p:spPr>
        <p:txBody>
          <a:bodyPr wrap="none">
            <a:spAutoFit/>
          </a:bodyPr>
          <a:lstStyle/>
          <a:p>
            <a:r>
              <a:rPr lang="ja-JP" altLang="en-US" sz="1400" u="sng" dirty="0"/>
              <a:t>発見する要素：△△</a:t>
            </a:r>
          </a:p>
        </p:txBody>
      </p:sp>
      <p:pic>
        <p:nvPicPr>
          <p:cNvPr id="13" name="図 12">
            <a:extLst>
              <a:ext uri="{FF2B5EF4-FFF2-40B4-BE49-F238E27FC236}">
                <a16:creationId xmlns:a16="http://schemas.microsoft.com/office/drawing/2014/main" xmlns="" id="{E59DB2D7-1112-47EF-959D-361DA0AC0A9E}"/>
              </a:ext>
            </a:extLst>
          </p:cNvPr>
          <p:cNvPicPr>
            <a:picLocks noChangeAspect="1"/>
          </p:cNvPicPr>
          <p:nvPr/>
        </p:nvPicPr>
        <p:blipFill>
          <a:blip r:embed="rId4"/>
          <a:stretch>
            <a:fillRect/>
          </a:stretch>
        </p:blipFill>
        <p:spPr>
          <a:xfrm>
            <a:off x="511558" y="2729030"/>
            <a:ext cx="4499524" cy="2527182"/>
          </a:xfrm>
          <a:prstGeom prst="rect">
            <a:avLst/>
          </a:prstGeom>
        </p:spPr>
      </p:pic>
      <p:cxnSp>
        <p:nvCxnSpPr>
          <p:cNvPr id="14" name="直線矢印コネクタ 13"/>
          <p:cNvCxnSpPr>
            <a:cxnSpLocks/>
            <a:stCxn id="13" idx="3"/>
            <a:endCxn id="8" idx="1"/>
          </p:cNvCxnSpPr>
          <p:nvPr/>
        </p:nvCxnSpPr>
        <p:spPr>
          <a:xfrm flipV="1">
            <a:off x="5011082" y="2723456"/>
            <a:ext cx="1334223" cy="1269165"/>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17" name="直線矢印コネクタ 16"/>
          <p:cNvCxnSpPr>
            <a:cxnSpLocks/>
            <a:stCxn id="13" idx="3"/>
            <a:endCxn id="11" idx="1"/>
          </p:cNvCxnSpPr>
          <p:nvPr/>
        </p:nvCxnSpPr>
        <p:spPr>
          <a:xfrm>
            <a:off x="5011082" y="3992621"/>
            <a:ext cx="1344719" cy="917915"/>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20" name="正方形/長方形 19"/>
          <p:cNvSpPr/>
          <p:nvPr/>
        </p:nvSpPr>
        <p:spPr>
          <a:xfrm>
            <a:off x="367866" y="5312100"/>
            <a:ext cx="5032147" cy="307777"/>
          </a:xfrm>
          <a:prstGeom prst="rect">
            <a:avLst/>
          </a:prstGeom>
        </p:spPr>
        <p:txBody>
          <a:bodyPr wrap="none">
            <a:spAutoFit/>
          </a:bodyPr>
          <a:lstStyle/>
          <a:p>
            <a:r>
              <a:rPr lang="ja-JP" altLang="en-US" sz="1400" dirty="0"/>
              <a:t>「発見する要素」の</a:t>
            </a:r>
            <a:r>
              <a:rPr lang="ja-JP" altLang="en-US" sz="1400" dirty="0" smtClean="0"/>
              <a:t>組み合わせ</a:t>
            </a:r>
            <a:r>
              <a:rPr lang="ja-JP" altLang="en-US" sz="1400" dirty="0" smtClean="0"/>
              <a:t>？</a:t>
            </a:r>
            <a:r>
              <a:rPr lang="ja-JP" altLang="en-US" sz="1400" dirty="0" smtClean="0"/>
              <a:t>に</a:t>
            </a:r>
            <a:r>
              <a:rPr lang="ja-JP" altLang="en-US" sz="1400" dirty="0"/>
              <a:t>対して、影響度を定量化</a:t>
            </a:r>
          </a:p>
        </p:txBody>
      </p:sp>
      <p:sp>
        <p:nvSpPr>
          <p:cNvPr id="22" name="正方形/長方形 21"/>
          <p:cNvSpPr/>
          <p:nvPr/>
        </p:nvSpPr>
        <p:spPr>
          <a:xfrm>
            <a:off x="6765173" y="5831869"/>
            <a:ext cx="4314001" cy="307777"/>
          </a:xfrm>
          <a:prstGeom prst="rect">
            <a:avLst/>
          </a:prstGeom>
        </p:spPr>
        <p:txBody>
          <a:bodyPr wrap="none">
            <a:spAutoFit/>
          </a:bodyPr>
          <a:lstStyle/>
          <a:p>
            <a:r>
              <a:rPr lang="ja-JP" altLang="en-US" sz="1400" dirty="0"/>
              <a:t>個々の「発見する要素」に対して、影響度を定量化</a:t>
            </a:r>
          </a:p>
        </p:txBody>
      </p:sp>
      <p:sp>
        <p:nvSpPr>
          <p:cNvPr id="7" name="正方形/長方形 6">
            <a:extLst>
              <a:ext uri="{FF2B5EF4-FFF2-40B4-BE49-F238E27FC236}">
                <a16:creationId xmlns:a16="http://schemas.microsoft.com/office/drawing/2014/main" xmlns="" id="{C73D3562-2F40-44EC-A151-891CCF50929F}"/>
              </a:ext>
            </a:extLst>
          </p:cNvPr>
          <p:cNvSpPr/>
          <p:nvPr/>
        </p:nvSpPr>
        <p:spPr>
          <a:xfrm>
            <a:off x="6054374" y="1333332"/>
            <a:ext cx="5730257" cy="4982875"/>
          </a:xfrm>
          <a:prstGeom prst="rect">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800" dirty="0"/>
          </a:p>
        </p:txBody>
      </p:sp>
      <p:sp>
        <p:nvSpPr>
          <p:cNvPr id="19" name="正方形/長方形 18">
            <a:extLst>
              <a:ext uri="{FF2B5EF4-FFF2-40B4-BE49-F238E27FC236}">
                <a16:creationId xmlns:a16="http://schemas.microsoft.com/office/drawing/2014/main" xmlns="" id="{FA48CB6B-4612-41FE-8B65-7C2CE9035E8C}"/>
              </a:ext>
            </a:extLst>
          </p:cNvPr>
          <p:cNvSpPr/>
          <p:nvPr/>
        </p:nvSpPr>
        <p:spPr>
          <a:xfrm rot="950288">
            <a:off x="4177841" y="2672788"/>
            <a:ext cx="1145748" cy="214688"/>
          </a:xfrm>
          <a:prstGeom prst="rect">
            <a:avLst/>
          </a:prstGeom>
          <a:solidFill>
            <a:schemeClr val="accent1"/>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000" dirty="0">
                <a:solidFill>
                  <a:schemeClr val="bg1"/>
                </a:solidFill>
              </a:rPr>
              <a:t>生革部さんの案</a:t>
            </a:r>
          </a:p>
        </p:txBody>
      </p:sp>
      <p:sp>
        <p:nvSpPr>
          <p:cNvPr id="21" name="正方形/長方形 20">
            <a:extLst>
              <a:ext uri="{FF2B5EF4-FFF2-40B4-BE49-F238E27FC236}">
                <a16:creationId xmlns:a16="http://schemas.microsoft.com/office/drawing/2014/main" xmlns="" id="{01AD5ABF-A807-439E-AEF4-87EAF5643CFD}"/>
              </a:ext>
            </a:extLst>
          </p:cNvPr>
          <p:cNvSpPr/>
          <p:nvPr/>
        </p:nvSpPr>
        <p:spPr>
          <a:xfrm rot="950288">
            <a:off x="10847859" y="1321068"/>
            <a:ext cx="1145748" cy="214688"/>
          </a:xfrm>
          <a:prstGeom prst="rect">
            <a:avLst/>
          </a:prstGeom>
          <a:solidFill>
            <a:schemeClr val="accent1"/>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000" dirty="0">
                <a:solidFill>
                  <a:schemeClr val="bg1"/>
                </a:solidFill>
              </a:rPr>
              <a:t>今回の成果物</a:t>
            </a:r>
            <a:endParaRPr kumimoji="1" lang="ja-JP" altLang="en-US" sz="1000" dirty="0">
              <a:solidFill>
                <a:schemeClr val="bg1"/>
              </a:solidFill>
            </a:endParaRPr>
          </a:p>
        </p:txBody>
      </p:sp>
      <p:sp>
        <p:nvSpPr>
          <p:cNvPr id="5" name="正方形/長方形 4">
            <a:extLst>
              <a:ext uri="{FF2B5EF4-FFF2-40B4-BE49-F238E27FC236}">
                <a16:creationId xmlns:a16="http://schemas.microsoft.com/office/drawing/2014/main" xmlns="" id="{87E4D36E-508F-4168-83A3-9CE83739DBE5}"/>
              </a:ext>
            </a:extLst>
          </p:cNvPr>
          <p:cNvSpPr/>
          <p:nvPr/>
        </p:nvSpPr>
        <p:spPr>
          <a:xfrm>
            <a:off x="1006640" y="3429000"/>
            <a:ext cx="1002633" cy="1664368"/>
          </a:xfrm>
          <a:prstGeom prst="rect">
            <a:avLst/>
          </a:prstGeom>
          <a:noFill/>
          <a:ln w="19050">
            <a:solidFill>
              <a:schemeClr val="accent6"/>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800" dirty="0"/>
          </a:p>
        </p:txBody>
      </p:sp>
      <p:sp>
        <p:nvSpPr>
          <p:cNvPr id="24" name="正方形/長方形 23">
            <a:extLst>
              <a:ext uri="{FF2B5EF4-FFF2-40B4-BE49-F238E27FC236}">
                <a16:creationId xmlns:a16="http://schemas.microsoft.com/office/drawing/2014/main" xmlns="" id="{3ED8BB17-4E75-4962-AE8E-AAF2EFEB9B32}"/>
              </a:ext>
            </a:extLst>
          </p:cNvPr>
          <p:cNvSpPr/>
          <p:nvPr/>
        </p:nvSpPr>
        <p:spPr>
          <a:xfrm>
            <a:off x="2009273" y="3429000"/>
            <a:ext cx="2935706" cy="1664368"/>
          </a:xfrm>
          <a:prstGeom prst="rect">
            <a:avLst/>
          </a:prstGeom>
          <a:noFill/>
          <a:ln w="19050">
            <a:solidFill>
              <a:schemeClr val="accent5"/>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800" dirty="0"/>
          </a:p>
        </p:txBody>
      </p:sp>
    </p:spTree>
    <p:extLst>
      <p:ext uri="{BB962C8B-B14F-4D97-AF65-F5344CB8AC3E}">
        <p14:creationId xmlns:p14="http://schemas.microsoft.com/office/powerpoint/2010/main" val="9543191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テキスト プレースホルダー 8"/>
          <p:cNvSpPr>
            <a:spLocks noGrp="1"/>
          </p:cNvSpPr>
          <p:nvPr>
            <p:ph type="body" sz="quarter" idx="18"/>
          </p:nvPr>
        </p:nvSpPr>
        <p:spPr/>
        <p:txBody>
          <a:bodyPr/>
          <a:lstStyle/>
          <a:p>
            <a:r>
              <a:rPr kumimoji="1" lang="en-US" altLang="ja-JP" sz="1800" b="0" dirty="0"/>
              <a:t>AI</a:t>
            </a:r>
            <a:r>
              <a:rPr kumimoji="1" lang="ja-JP" altLang="en-US" sz="1800" b="0" dirty="0"/>
              <a:t>在庫適正化画面における「影響する因子」の影響度を計算する方法以下の通りです</a:t>
            </a:r>
          </a:p>
        </p:txBody>
      </p:sp>
      <p:sp>
        <p:nvSpPr>
          <p:cNvPr id="3" name="テキスト プレースホルダー 2"/>
          <p:cNvSpPr>
            <a:spLocks noGrp="1"/>
          </p:cNvSpPr>
          <p:nvPr>
            <p:ph type="body" sz="quarter" idx="20"/>
          </p:nvPr>
        </p:nvSpPr>
        <p:spPr/>
        <p:txBody>
          <a:bodyPr/>
          <a:lstStyle/>
          <a:p>
            <a:r>
              <a:rPr lang="ja-JP" altLang="en-US" dirty="0"/>
              <a:t>本検証の全体像：</a:t>
            </a:r>
            <a:r>
              <a:rPr lang="en-US" altLang="ja-JP" dirty="0"/>
              <a:t>AI</a:t>
            </a:r>
            <a:r>
              <a:rPr lang="ja-JP" altLang="en-US" dirty="0"/>
              <a:t>（機械学習モデル）を用いた影響度の計算方法</a:t>
            </a:r>
            <a:endParaRPr lang="en-US" altLang="ja-JP" dirty="0"/>
          </a:p>
        </p:txBody>
      </p:sp>
      <p:sp>
        <p:nvSpPr>
          <p:cNvPr id="5" name="角丸四角形 4"/>
          <p:cNvSpPr/>
          <p:nvPr/>
        </p:nvSpPr>
        <p:spPr>
          <a:xfrm>
            <a:off x="939071" y="2730499"/>
            <a:ext cx="1306667" cy="2628170"/>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600" dirty="0"/>
              <a:t>データ</a:t>
            </a:r>
          </a:p>
        </p:txBody>
      </p:sp>
      <p:sp>
        <p:nvSpPr>
          <p:cNvPr id="6" name="角丸四角形 5"/>
          <p:cNvSpPr/>
          <p:nvPr/>
        </p:nvSpPr>
        <p:spPr>
          <a:xfrm>
            <a:off x="2894871" y="2717799"/>
            <a:ext cx="1306667" cy="12065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600" dirty="0"/>
              <a:t>影響する因子</a:t>
            </a:r>
            <a:endParaRPr kumimoji="1" lang="ja-JP" altLang="en-US" sz="1600"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sp>
        <p:nvSpPr>
          <p:cNvPr id="10" name="角丸四角形 9"/>
          <p:cNvSpPr/>
          <p:nvPr/>
        </p:nvSpPr>
        <p:spPr>
          <a:xfrm>
            <a:off x="2856771" y="4140199"/>
            <a:ext cx="1306667" cy="1206500"/>
          </a:xfrm>
          <a:prstGeom prst="roundRect">
            <a:avLst/>
          </a:prstGeom>
          <a:solidFill>
            <a:schemeClr val="accent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600" dirty="0"/>
              <a:t>発見する要素</a:t>
            </a:r>
            <a:endParaRPr kumimoji="1" lang="ja-JP" altLang="en-US" sz="1600" dirty="0"/>
          </a:p>
        </p:txBody>
      </p:sp>
      <p:sp>
        <p:nvSpPr>
          <p:cNvPr id="18" name="二等辺三角形 17"/>
          <p:cNvSpPr/>
          <p:nvPr/>
        </p:nvSpPr>
        <p:spPr>
          <a:xfrm rot="5400000">
            <a:off x="2332149" y="3251199"/>
            <a:ext cx="584200" cy="254000"/>
          </a:xfrm>
          <a:prstGeom prst="triangl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9" name="二等辺三角形 18"/>
          <p:cNvSpPr/>
          <p:nvPr/>
        </p:nvSpPr>
        <p:spPr>
          <a:xfrm rot="5400000">
            <a:off x="2332149" y="4571999"/>
            <a:ext cx="584200" cy="254000"/>
          </a:xfrm>
          <a:prstGeom prst="triangl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20" name="角丸四角形 19"/>
          <p:cNvSpPr/>
          <p:nvPr/>
        </p:nvSpPr>
        <p:spPr>
          <a:xfrm>
            <a:off x="4741022" y="2794000"/>
            <a:ext cx="440578" cy="4064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000" dirty="0"/>
              <a:t>1</a:t>
            </a:r>
            <a:endParaRPr kumimoji="1" lang="ja-JP" altLang="en-US" sz="1000" dirty="0"/>
          </a:p>
        </p:txBody>
      </p:sp>
      <p:sp>
        <p:nvSpPr>
          <p:cNvPr id="22" name="ホームベース 21"/>
          <p:cNvSpPr/>
          <p:nvPr/>
        </p:nvSpPr>
        <p:spPr>
          <a:xfrm>
            <a:off x="711200" y="1257300"/>
            <a:ext cx="3746500" cy="484632"/>
          </a:xfrm>
          <a:prstGeom prst="homePlat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a:t>➀</a:t>
            </a:r>
            <a:r>
              <a:rPr kumimoji="1" lang="ja-JP" altLang="en-US" dirty="0"/>
              <a:t>データ準備</a:t>
            </a:r>
          </a:p>
        </p:txBody>
      </p:sp>
      <p:sp>
        <p:nvSpPr>
          <p:cNvPr id="23" name="山形 22"/>
          <p:cNvSpPr/>
          <p:nvPr/>
        </p:nvSpPr>
        <p:spPr>
          <a:xfrm>
            <a:off x="4330700" y="1257300"/>
            <a:ext cx="3924300" cy="484632"/>
          </a:xfrm>
          <a:prstGeom prst="chevron">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dirty="0">
                <a:solidFill>
                  <a:srgbClr val="FFFFFF"/>
                </a:solidFill>
              </a:rPr>
              <a:t>②</a:t>
            </a:r>
            <a:r>
              <a:rPr lang="ja-JP" altLang="en-US" dirty="0">
                <a:solidFill>
                  <a:srgbClr val="FFFFFF"/>
                </a:solidFill>
              </a:rPr>
              <a:t>モデルの学習</a:t>
            </a:r>
            <a:endParaRPr kumimoji="1" lang="ja-JP" altLang="en-US" dirty="0">
              <a:solidFill>
                <a:srgbClr val="FFFFFF"/>
              </a:solidFill>
            </a:endParaRPr>
          </a:p>
        </p:txBody>
      </p:sp>
      <p:sp>
        <p:nvSpPr>
          <p:cNvPr id="25" name="山形 24"/>
          <p:cNvSpPr/>
          <p:nvPr/>
        </p:nvSpPr>
        <p:spPr>
          <a:xfrm>
            <a:off x="8140700" y="1244600"/>
            <a:ext cx="3924300" cy="484632"/>
          </a:xfrm>
          <a:prstGeom prst="chevron">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dirty="0">
                <a:solidFill>
                  <a:schemeClr val="bg1"/>
                </a:solidFill>
              </a:rPr>
              <a:t>③</a:t>
            </a:r>
            <a:r>
              <a:rPr lang="ja-JP" altLang="en-US" dirty="0">
                <a:solidFill>
                  <a:schemeClr val="bg1"/>
                </a:solidFill>
              </a:rPr>
              <a:t>影響度の計算</a:t>
            </a:r>
            <a:endParaRPr kumimoji="1" lang="ja-JP" altLang="en-US" dirty="0">
              <a:solidFill>
                <a:schemeClr val="bg1"/>
              </a:solidFill>
            </a:endParaRPr>
          </a:p>
        </p:txBody>
      </p:sp>
      <p:sp>
        <p:nvSpPr>
          <p:cNvPr id="31" name="テキスト ボックス 30"/>
          <p:cNvSpPr txBox="1"/>
          <p:nvPr/>
        </p:nvSpPr>
        <p:spPr>
          <a:xfrm>
            <a:off x="736600" y="1930400"/>
            <a:ext cx="3429000" cy="523220"/>
          </a:xfrm>
          <a:prstGeom prst="rect">
            <a:avLst/>
          </a:prstGeom>
          <a:noFill/>
        </p:spPr>
        <p:txBody>
          <a:bodyPr wrap="square" rtlCol="0">
            <a:spAutoFit/>
          </a:bodyPr>
          <a:lstStyle/>
          <a:p>
            <a:r>
              <a:rPr lang="ja-JP" altLang="en-US" sz="1400" dirty="0"/>
              <a:t>データを「影響する因子」と「発見する要素」に分ける</a:t>
            </a:r>
            <a:endParaRPr kumimoji="1" lang="ja-JP" altLang="en-US" sz="1400" dirty="0"/>
          </a:p>
        </p:txBody>
      </p:sp>
      <p:sp>
        <p:nvSpPr>
          <p:cNvPr id="32" name="テキスト ボックス 31"/>
          <p:cNvSpPr txBox="1"/>
          <p:nvPr/>
        </p:nvSpPr>
        <p:spPr>
          <a:xfrm>
            <a:off x="4457700" y="1918012"/>
            <a:ext cx="3429000" cy="738664"/>
          </a:xfrm>
          <a:prstGeom prst="rect">
            <a:avLst/>
          </a:prstGeom>
          <a:noFill/>
        </p:spPr>
        <p:txBody>
          <a:bodyPr wrap="square" rtlCol="0">
            <a:spAutoFit/>
          </a:bodyPr>
          <a:lstStyle/>
          <a:p>
            <a:r>
              <a:rPr lang="ja-JP" altLang="en-US" sz="1400" dirty="0"/>
              <a:t>複数の「影響する因子」から個々の「発見する要素」を予測するモデルを開発する</a:t>
            </a:r>
            <a:endParaRPr kumimoji="1" lang="ja-JP" altLang="en-US" sz="1400" dirty="0"/>
          </a:p>
        </p:txBody>
      </p:sp>
      <p:sp>
        <p:nvSpPr>
          <p:cNvPr id="37" name="テキスト ボックス 36"/>
          <p:cNvSpPr txBox="1"/>
          <p:nvPr/>
        </p:nvSpPr>
        <p:spPr>
          <a:xfrm>
            <a:off x="8280400" y="1918012"/>
            <a:ext cx="3429000" cy="523220"/>
          </a:xfrm>
          <a:prstGeom prst="rect">
            <a:avLst/>
          </a:prstGeom>
          <a:noFill/>
        </p:spPr>
        <p:txBody>
          <a:bodyPr wrap="square" rtlCol="0">
            <a:spAutoFit/>
          </a:bodyPr>
          <a:lstStyle/>
          <a:p>
            <a:r>
              <a:rPr kumimoji="1" lang="ja-JP" altLang="en-US" sz="1400" dirty="0"/>
              <a:t>開発した</a:t>
            </a:r>
            <a:r>
              <a:rPr kumimoji="1" lang="en-US" altLang="ja-JP" sz="1400" dirty="0"/>
              <a:t>AI</a:t>
            </a:r>
            <a:r>
              <a:rPr kumimoji="1" lang="ja-JP" altLang="en-US" sz="1400" dirty="0"/>
              <a:t>モデル</a:t>
            </a:r>
            <a:r>
              <a:rPr lang="ja-JP" altLang="en-US" sz="1400" dirty="0"/>
              <a:t>の中身を解読し</a:t>
            </a:r>
            <a:endParaRPr lang="en-US" altLang="ja-JP" sz="1400" dirty="0"/>
          </a:p>
          <a:p>
            <a:r>
              <a:rPr kumimoji="1" lang="ja-JP" altLang="en-US" sz="1400" dirty="0"/>
              <a:t>「影響する因子」の影響度</a:t>
            </a:r>
            <a:r>
              <a:rPr lang="ja-JP" altLang="en-US" sz="1400" dirty="0"/>
              <a:t>を定量化する</a:t>
            </a:r>
            <a:endParaRPr kumimoji="1" lang="ja-JP" altLang="en-US" sz="1400" dirty="0"/>
          </a:p>
        </p:txBody>
      </p:sp>
      <p:sp>
        <p:nvSpPr>
          <p:cNvPr id="38" name="正方形/長方形 37"/>
          <p:cNvSpPr/>
          <p:nvPr/>
        </p:nvSpPr>
        <p:spPr>
          <a:xfrm>
            <a:off x="254000" y="1752600"/>
            <a:ext cx="444500" cy="3721100"/>
          </a:xfrm>
          <a:prstGeom prst="rect">
            <a:avLst/>
          </a:prstGeom>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kumimoji="1" lang="ja-JP" altLang="en-US" dirty="0"/>
              <a:t>概要</a:t>
            </a:r>
          </a:p>
        </p:txBody>
      </p:sp>
      <p:sp>
        <p:nvSpPr>
          <p:cNvPr id="40" name="正方形/長方形 39"/>
          <p:cNvSpPr/>
          <p:nvPr/>
        </p:nvSpPr>
        <p:spPr>
          <a:xfrm>
            <a:off x="254000" y="5524500"/>
            <a:ext cx="444500" cy="1016000"/>
          </a:xfrm>
          <a:prstGeom prst="rect">
            <a:avLst/>
          </a:prstGeom>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kumimoji="1" lang="ja-JP" altLang="en-US" dirty="0"/>
              <a:t>詳細</a:t>
            </a:r>
          </a:p>
        </p:txBody>
      </p:sp>
      <p:sp>
        <p:nvSpPr>
          <p:cNvPr id="44" name="角丸四角形 19">
            <a:extLst>
              <a:ext uri="{FF2B5EF4-FFF2-40B4-BE49-F238E27FC236}">
                <a16:creationId xmlns:a16="http://schemas.microsoft.com/office/drawing/2014/main" xmlns="" id="{7EE9B35A-DEC8-4562-B5E4-3DEC341BF0FB}"/>
              </a:ext>
            </a:extLst>
          </p:cNvPr>
          <p:cNvSpPr/>
          <p:nvPr/>
        </p:nvSpPr>
        <p:spPr>
          <a:xfrm>
            <a:off x="4737877" y="3315395"/>
            <a:ext cx="440578" cy="4064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000" dirty="0"/>
              <a:t>2</a:t>
            </a:r>
            <a:endParaRPr kumimoji="1" lang="ja-JP" altLang="en-US" sz="1000" dirty="0"/>
          </a:p>
        </p:txBody>
      </p:sp>
      <p:sp>
        <p:nvSpPr>
          <p:cNvPr id="46" name="角丸四角形 19">
            <a:extLst>
              <a:ext uri="{FF2B5EF4-FFF2-40B4-BE49-F238E27FC236}">
                <a16:creationId xmlns:a16="http://schemas.microsoft.com/office/drawing/2014/main" xmlns="" id="{B625DC47-773E-4815-8AF9-08D48AEA11ED}"/>
              </a:ext>
            </a:extLst>
          </p:cNvPr>
          <p:cNvSpPr/>
          <p:nvPr/>
        </p:nvSpPr>
        <p:spPr>
          <a:xfrm>
            <a:off x="4737877" y="3834116"/>
            <a:ext cx="440578" cy="4064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000" dirty="0"/>
              <a:t>3</a:t>
            </a:r>
            <a:endParaRPr kumimoji="1" lang="ja-JP" altLang="en-US" sz="1000" dirty="0"/>
          </a:p>
        </p:txBody>
      </p:sp>
      <p:sp>
        <p:nvSpPr>
          <p:cNvPr id="48" name="角丸四角形 19">
            <a:extLst>
              <a:ext uri="{FF2B5EF4-FFF2-40B4-BE49-F238E27FC236}">
                <a16:creationId xmlns:a16="http://schemas.microsoft.com/office/drawing/2014/main" xmlns="" id="{0299DF94-F41B-4636-A372-F64011DCF34E}"/>
              </a:ext>
            </a:extLst>
          </p:cNvPr>
          <p:cNvSpPr/>
          <p:nvPr/>
        </p:nvSpPr>
        <p:spPr>
          <a:xfrm>
            <a:off x="4732803" y="4610100"/>
            <a:ext cx="440578" cy="4064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000" dirty="0"/>
              <a:t>n</a:t>
            </a:r>
            <a:endParaRPr kumimoji="1" lang="ja-JP" altLang="en-US" sz="1000" dirty="0"/>
          </a:p>
        </p:txBody>
      </p:sp>
      <p:sp>
        <p:nvSpPr>
          <p:cNvPr id="13" name="テキスト ボックス 12">
            <a:extLst>
              <a:ext uri="{FF2B5EF4-FFF2-40B4-BE49-F238E27FC236}">
                <a16:creationId xmlns:a16="http://schemas.microsoft.com/office/drawing/2014/main" xmlns="" id="{E68918E8-3A29-4B72-B800-75FF69BAEC4E}"/>
              </a:ext>
            </a:extLst>
          </p:cNvPr>
          <p:cNvSpPr txBox="1"/>
          <p:nvPr/>
        </p:nvSpPr>
        <p:spPr>
          <a:xfrm>
            <a:off x="4789236" y="4329642"/>
            <a:ext cx="461665" cy="262251"/>
          </a:xfrm>
          <a:prstGeom prst="rect">
            <a:avLst/>
          </a:prstGeom>
          <a:noFill/>
        </p:spPr>
        <p:txBody>
          <a:bodyPr vert="eaVert" wrap="none" rtlCol="0">
            <a:spAutoFit/>
          </a:bodyPr>
          <a:lstStyle/>
          <a:p>
            <a:r>
              <a:rPr lang="en-US" altLang="ja-JP" dirty="0"/>
              <a:t>…</a:t>
            </a:r>
            <a:endParaRPr kumimoji="1" lang="ja-JP" altLang="en-US" dirty="0"/>
          </a:p>
        </p:txBody>
      </p:sp>
      <p:sp>
        <p:nvSpPr>
          <p:cNvPr id="52" name="正方形/長方形 51">
            <a:extLst>
              <a:ext uri="{FF2B5EF4-FFF2-40B4-BE49-F238E27FC236}">
                <a16:creationId xmlns:a16="http://schemas.microsoft.com/office/drawing/2014/main" xmlns="" id="{70271395-5BCA-4E4F-ABC7-B3BDB0DC1D63}"/>
              </a:ext>
            </a:extLst>
          </p:cNvPr>
          <p:cNvSpPr/>
          <p:nvPr/>
        </p:nvSpPr>
        <p:spPr>
          <a:xfrm>
            <a:off x="5807398" y="2803559"/>
            <a:ext cx="901700" cy="2231475"/>
          </a:xfrm>
          <a:prstGeom prst="rect">
            <a:avLst/>
          </a:prstGeom>
          <a:solidFill>
            <a:schemeClr val="tx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200" dirty="0">
                <a:solidFill>
                  <a:schemeClr val="bg1"/>
                </a:solidFill>
              </a:rPr>
              <a:t>AI</a:t>
            </a:r>
            <a:r>
              <a:rPr kumimoji="1" lang="ja-JP" altLang="en-US" sz="1200" dirty="0">
                <a:solidFill>
                  <a:schemeClr val="bg1"/>
                </a:solidFill>
              </a:rPr>
              <a:t>モデル</a:t>
            </a:r>
          </a:p>
        </p:txBody>
      </p:sp>
      <p:sp>
        <p:nvSpPr>
          <p:cNvPr id="53" name="右中かっこ 52">
            <a:extLst>
              <a:ext uri="{FF2B5EF4-FFF2-40B4-BE49-F238E27FC236}">
                <a16:creationId xmlns:a16="http://schemas.microsoft.com/office/drawing/2014/main" xmlns="" id="{9A13D7EF-81D0-4D34-BF5F-C6454BB9CF41}"/>
              </a:ext>
            </a:extLst>
          </p:cNvPr>
          <p:cNvSpPr/>
          <p:nvPr/>
        </p:nvSpPr>
        <p:spPr>
          <a:xfrm>
            <a:off x="5290025" y="2840773"/>
            <a:ext cx="252551" cy="2175727"/>
          </a:xfrm>
          <a:prstGeom prst="rightBrace">
            <a:avLst>
              <a:gd name="adj1" fmla="val 8333"/>
              <a:gd name="adj2" fmla="val 501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56" name="右矢印 44">
            <a:extLst>
              <a:ext uri="{FF2B5EF4-FFF2-40B4-BE49-F238E27FC236}">
                <a16:creationId xmlns:a16="http://schemas.microsoft.com/office/drawing/2014/main" xmlns="" id="{40F63C73-A1BE-495A-9140-A889E7FB974C}"/>
              </a:ext>
            </a:extLst>
          </p:cNvPr>
          <p:cNvSpPr/>
          <p:nvPr/>
        </p:nvSpPr>
        <p:spPr>
          <a:xfrm>
            <a:off x="5313423" y="3789804"/>
            <a:ext cx="337578" cy="296188"/>
          </a:xfrm>
          <a:prstGeom prst="rightArrow">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7" name="右矢印 44">
            <a:extLst>
              <a:ext uri="{FF2B5EF4-FFF2-40B4-BE49-F238E27FC236}">
                <a16:creationId xmlns:a16="http://schemas.microsoft.com/office/drawing/2014/main" xmlns="" id="{11664FE8-986D-453A-AAB1-600EB1350229}"/>
              </a:ext>
            </a:extLst>
          </p:cNvPr>
          <p:cNvSpPr/>
          <p:nvPr/>
        </p:nvSpPr>
        <p:spPr>
          <a:xfrm>
            <a:off x="6839423" y="3805912"/>
            <a:ext cx="337578" cy="296188"/>
          </a:xfrm>
          <a:prstGeom prst="right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58" name="テキスト ボックス 57">
            <a:extLst>
              <a:ext uri="{FF2B5EF4-FFF2-40B4-BE49-F238E27FC236}">
                <a16:creationId xmlns:a16="http://schemas.microsoft.com/office/drawing/2014/main" xmlns="" id="{D5C3887D-8571-48D5-BDC0-AFD6B47438F3}"/>
              </a:ext>
            </a:extLst>
          </p:cNvPr>
          <p:cNvSpPr txBox="1"/>
          <p:nvPr/>
        </p:nvSpPr>
        <p:spPr>
          <a:xfrm>
            <a:off x="4441427" y="5117407"/>
            <a:ext cx="1238326" cy="276999"/>
          </a:xfrm>
          <a:prstGeom prst="rect">
            <a:avLst/>
          </a:prstGeom>
          <a:noFill/>
        </p:spPr>
        <p:txBody>
          <a:bodyPr wrap="square">
            <a:spAutoFit/>
          </a:bodyPr>
          <a:lstStyle/>
          <a:p>
            <a:pPr algn="ctr"/>
            <a:r>
              <a:rPr lang="ja-JP" altLang="en-US" sz="1200" dirty="0">
                <a:solidFill>
                  <a:schemeClr val="accent5"/>
                </a:solidFill>
              </a:rPr>
              <a:t>影響する因子</a:t>
            </a:r>
            <a:endParaRPr kumimoji="1" lang="ja-JP" altLang="en-US" sz="1200" dirty="0">
              <a:solidFill>
                <a:schemeClr val="accent5"/>
              </a:solidFill>
            </a:endParaRPr>
          </a:p>
        </p:txBody>
      </p:sp>
      <p:sp>
        <p:nvSpPr>
          <p:cNvPr id="59" name="テキスト ボックス 58">
            <a:extLst>
              <a:ext uri="{FF2B5EF4-FFF2-40B4-BE49-F238E27FC236}">
                <a16:creationId xmlns:a16="http://schemas.microsoft.com/office/drawing/2014/main" xmlns="" id="{0778B63B-040A-408A-9A68-244941725B08}"/>
              </a:ext>
            </a:extLst>
          </p:cNvPr>
          <p:cNvSpPr txBox="1"/>
          <p:nvPr/>
        </p:nvSpPr>
        <p:spPr>
          <a:xfrm>
            <a:off x="6902057" y="4215293"/>
            <a:ext cx="1266442" cy="276999"/>
          </a:xfrm>
          <a:prstGeom prst="rect">
            <a:avLst/>
          </a:prstGeom>
          <a:noFill/>
        </p:spPr>
        <p:txBody>
          <a:bodyPr wrap="square">
            <a:spAutoFit/>
          </a:bodyPr>
          <a:lstStyle/>
          <a:p>
            <a:pPr algn="ctr"/>
            <a:r>
              <a:rPr kumimoji="1" lang="ja-JP" altLang="en-US" sz="1200" dirty="0">
                <a:solidFill>
                  <a:schemeClr val="accent6"/>
                </a:solidFill>
              </a:rPr>
              <a:t>発見する要素</a:t>
            </a:r>
            <a:endParaRPr kumimoji="1" lang="en-US" altLang="ja-JP" sz="1200" dirty="0">
              <a:solidFill>
                <a:schemeClr val="accent6"/>
              </a:solidFill>
            </a:endParaRPr>
          </a:p>
        </p:txBody>
      </p:sp>
      <p:sp>
        <p:nvSpPr>
          <p:cNvPr id="60" name="角丸四角形 19">
            <a:extLst>
              <a:ext uri="{FF2B5EF4-FFF2-40B4-BE49-F238E27FC236}">
                <a16:creationId xmlns:a16="http://schemas.microsoft.com/office/drawing/2014/main" xmlns="" id="{10443469-7B47-42B1-9364-C67D4F15DAA3}"/>
              </a:ext>
            </a:extLst>
          </p:cNvPr>
          <p:cNvSpPr/>
          <p:nvPr/>
        </p:nvSpPr>
        <p:spPr>
          <a:xfrm>
            <a:off x="7291301" y="3719097"/>
            <a:ext cx="440578" cy="406400"/>
          </a:xfrm>
          <a:prstGeom prst="roundRect">
            <a:avLst/>
          </a:prstGeom>
          <a:solidFill>
            <a:schemeClr val="accent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800" dirty="0"/>
              <a:t>予測</a:t>
            </a:r>
          </a:p>
        </p:txBody>
      </p:sp>
      <p:sp>
        <p:nvSpPr>
          <p:cNvPr id="107" name="角丸四角形 19">
            <a:extLst>
              <a:ext uri="{FF2B5EF4-FFF2-40B4-BE49-F238E27FC236}">
                <a16:creationId xmlns:a16="http://schemas.microsoft.com/office/drawing/2014/main" xmlns="" id="{27742C66-35AD-431D-A88E-BEF7961BE40B}"/>
              </a:ext>
            </a:extLst>
          </p:cNvPr>
          <p:cNvSpPr/>
          <p:nvPr/>
        </p:nvSpPr>
        <p:spPr>
          <a:xfrm>
            <a:off x="8403212" y="2794000"/>
            <a:ext cx="440578" cy="4064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ja-JP" sz="1000" dirty="0"/>
              <a:t>1</a:t>
            </a:r>
            <a:endParaRPr kumimoji="1" lang="ja-JP" altLang="en-US" sz="1000" dirty="0"/>
          </a:p>
        </p:txBody>
      </p:sp>
      <p:sp>
        <p:nvSpPr>
          <p:cNvPr id="108" name="角丸四角形 19">
            <a:extLst>
              <a:ext uri="{FF2B5EF4-FFF2-40B4-BE49-F238E27FC236}">
                <a16:creationId xmlns:a16="http://schemas.microsoft.com/office/drawing/2014/main" xmlns="" id="{95A24633-859E-484F-A5FA-450D3D5DEBA1}"/>
              </a:ext>
            </a:extLst>
          </p:cNvPr>
          <p:cNvSpPr/>
          <p:nvPr/>
        </p:nvSpPr>
        <p:spPr>
          <a:xfrm>
            <a:off x="8400067" y="3315395"/>
            <a:ext cx="440578" cy="4064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000" dirty="0"/>
              <a:t>2</a:t>
            </a:r>
            <a:endParaRPr kumimoji="1" lang="ja-JP" altLang="en-US" sz="1000" dirty="0"/>
          </a:p>
        </p:txBody>
      </p:sp>
      <p:sp>
        <p:nvSpPr>
          <p:cNvPr id="109" name="角丸四角形 19">
            <a:extLst>
              <a:ext uri="{FF2B5EF4-FFF2-40B4-BE49-F238E27FC236}">
                <a16:creationId xmlns:a16="http://schemas.microsoft.com/office/drawing/2014/main" xmlns="" id="{02BC2D23-2064-4A13-B311-E0DE11548711}"/>
              </a:ext>
            </a:extLst>
          </p:cNvPr>
          <p:cNvSpPr/>
          <p:nvPr/>
        </p:nvSpPr>
        <p:spPr>
          <a:xfrm>
            <a:off x="8400067" y="3834116"/>
            <a:ext cx="440578" cy="4064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000" dirty="0"/>
              <a:t>3</a:t>
            </a:r>
            <a:endParaRPr kumimoji="1" lang="ja-JP" altLang="en-US" sz="1000" dirty="0"/>
          </a:p>
        </p:txBody>
      </p:sp>
      <p:sp>
        <p:nvSpPr>
          <p:cNvPr id="110" name="角丸四角形 19">
            <a:extLst>
              <a:ext uri="{FF2B5EF4-FFF2-40B4-BE49-F238E27FC236}">
                <a16:creationId xmlns:a16="http://schemas.microsoft.com/office/drawing/2014/main" xmlns="" id="{A7CD1D2A-3342-45D4-BE3A-86A3270809D3}"/>
              </a:ext>
            </a:extLst>
          </p:cNvPr>
          <p:cNvSpPr/>
          <p:nvPr/>
        </p:nvSpPr>
        <p:spPr>
          <a:xfrm>
            <a:off x="8394993" y="4610100"/>
            <a:ext cx="440578" cy="406400"/>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1000" dirty="0"/>
              <a:t>n</a:t>
            </a:r>
            <a:endParaRPr kumimoji="1" lang="ja-JP" altLang="en-US" sz="1000" dirty="0"/>
          </a:p>
        </p:txBody>
      </p:sp>
      <p:sp>
        <p:nvSpPr>
          <p:cNvPr id="111" name="テキスト ボックス 110">
            <a:extLst>
              <a:ext uri="{FF2B5EF4-FFF2-40B4-BE49-F238E27FC236}">
                <a16:creationId xmlns:a16="http://schemas.microsoft.com/office/drawing/2014/main" xmlns="" id="{55A6A71B-2E33-455F-9E37-812465477627}"/>
              </a:ext>
            </a:extLst>
          </p:cNvPr>
          <p:cNvSpPr txBox="1"/>
          <p:nvPr/>
        </p:nvSpPr>
        <p:spPr>
          <a:xfrm>
            <a:off x="8451426" y="4329642"/>
            <a:ext cx="461665" cy="262251"/>
          </a:xfrm>
          <a:prstGeom prst="rect">
            <a:avLst/>
          </a:prstGeom>
          <a:noFill/>
        </p:spPr>
        <p:txBody>
          <a:bodyPr vert="eaVert" wrap="none" rtlCol="0">
            <a:spAutoFit/>
          </a:bodyPr>
          <a:lstStyle/>
          <a:p>
            <a:r>
              <a:rPr lang="en-US" altLang="ja-JP" dirty="0"/>
              <a:t>…</a:t>
            </a:r>
            <a:endParaRPr kumimoji="1" lang="ja-JP" altLang="en-US" dirty="0"/>
          </a:p>
        </p:txBody>
      </p:sp>
      <p:sp>
        <p:nvSpPr>
          <p:cNvPr id="112" name="正方形/長方形 111">
            <a:extLst>
              <a:ext uri="{FF2B5EF4-FFF2-40B4-BE49-F238E27FC236}">
                <a16:creationId xmlns:a16="http://schemas.microsoft.com/office/drawing/2014/main" xmlns="" id="{6B21A24B-2C5F-45A1-A15F-6F1446AC17B8}"/>
              </a:ext>
            </a:extLst>
          </p:cNvPr>
          <p:cNvSpPr/>
          <p:nvPr/>
        </p:nvSpPr>
        <p:spPr>
          <a:xfrm>
            <a:off x="9469588" y="2803559"/>
            <a:ext cx="901700" cy="2231475"/>
          </a:xfrm>
          <a:prstGeom prst="rect">
            <a:avLst/>
          </a:prstGeom>
          <a:no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dirty="0">
              <a:solidFill>
                <a:schemeClr val="bg1"/>
              </a:solidFill>
            </a:endParaRPr>
          </a:p>
        </p:txBody>
      </p:sp>
      <p:sp>
        <p:nvSpPr>
          <p:cNvPr id="113" name="右中かっこ 112">
            <a:extLst>
              <a:ext uri="{FF2B5EF4-FFF2-40B4-BE49-F238E27FC236}">
                <a16:creationId xmlns:a16="http://schemas.microsoft.com/office/drawing/2014/main" xmlns="" id="{B7D5C980-52CD-4BD7-B4E5-6A9E865F0BC9}"/>
              </a:ext>
            </a:extLst>
          </p:cNvPr>
          <p:cNvSpPr/>
          <p:nvPr/>
        </p:nvSpPr>
        <p:spPr>
          <a:xfrm>
            <a:off x="8952215" y="2840773"/>
            <a:ext cx="252551" cy="2175727"/>
          </a:xfrm>
          <a:prstGeom prst="rightBrace">
            <a:avLst>
              <a:gd name="adj1" fmla="val 8333"/>
              <a:gd name="adj2" fmla="val 50181"/>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114" name="右矢印 44">
            <a:extLst>
              <a:ext uri="{FF2B5EF4-FFF2-40B4-BE49-F238E27FC236}">
                <a16:creationId xmlns:a16="http://schemas.microsoft.com/office/drawing/2014/main" xmlns="" id="{502CE933-D192-44A3-A8B9-F2B972E49B06}"/>
              </a:ext>
            </a:extLst>
          </p:cNvPr>
          <p:cNvSpPr/>
          <p:nvPr/>
        </p:nvSpPr>
        <p:spPr>
          <a:xfrm>
            <a:off x="8975613" y="3789804"/>
            <a:ext cx="337578" cy="296188"/>
          </a:xfrm>
          <a:prstGeom prst="rightArrow">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5" name="右矢印 44">
            <a:extLst>
              <a:ext uri="{FF2B5EF4-FFF2-40B4-BE49-F238E27FC236}">
                <a16:creationId xmlns:a16="http://schemas.microsoft.com/office/drawing/2014/main" xmlns="" id="{225835FF-A0B6-4ACA-9540-DEF1ADDAF90A}"/>
              </a:ext>
            </a:extLst>
          </p:cNvPr>
          <p:cNvSpPr/>
          <p:nvPr/>
        </p:nvSpPr>
        <p:spPr>
          <a:xfrm>
            <a:off x="10501613" y="3805912"/>
            <a:ext cx="337578" cy="296188"/>
          </a:xfrm>
          <a:prstGeom prst="rightArrow">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a:p>
        </p:txBody>
      </p:sp>
      <p:sp>
        <p:nvSpPr>
          <p:cNvPr id="116" name="テキスト ボックス 115">
            <a:extLst>
              <a:ext uri="{FF2B5EF4-FFF2-40B4-BE49-F238E27FC236}">
                <a16:creationId xmlns:a16="http://schemas.microsoft.com/office/drawing/2014/main" xmlns="" id="{845B1BD4-1A3F-4992-BAC2-0E3C7D415DAA}"/>
              </a:ext>
            </a:extLst>
          </p:cNvPr>
          <p:cNvSpPr txBox="1"/>
          <p:nvPr/>
        </p:nvSpPr>
        <p:spPr>
          <a:xfrm>
            <a:off x="10650748" y="4217600"/>
            <a:ext cx="1157282" cy="276999"/>
          </a:xfrm>
          <a:prstGeom prst="rect">
            <a:avLst/>
          </a:prstGeom>
          <a:noFill/>
        </p:spPr>
        <p:txBody>
          <a:bodyPr wrap="square">
            <a:spAutoFit/>
          </a:bodyPr>
          <a:lstStyle/>
          <a:p>
            <a:pPr algn="ctr"/>
            <a:r>
              <a:rPr kumimoji="1" lang="ja-JP" altLang="en-US" sz="1200" dirty="0">
                <a:solidFill>
                  <a:schemeClr val="accent6"/>
                </a:solidFill>
              </a:rPr>
              <a:t>発見する要素</a:t>
            </a:r>
          </a:p>
        </p:txBody>
      </p:sp>
      <p:sp>
        <p:nvSpPr>
          <p:cNvPr id="117" name="角丸四角形 19">
            <a:extLst>
              <a:ext uri="{FF2B5EF4-FFF2-40B4-BE49-F238E27FC236}">
                <a16:creationId xmlns:a16="http://schemas.microsoft.com/office/drawing/2014/main" xmlns="" id="{C7768E71-FA1D-48B1-9FA3-BFB2F75172CC}"/>
              </a:ext>
            </a:extLst>
          </p:cNvPr>
          <p:cNvSpPr/>
          <p:nvPr/>
        </p:nvSpPr>
        <p:spPr>
          <a:xfrm>
            <a:off x="10953491" y="3719097"/>
            <a:ext cx="440578" cy="406400"/>
          </a:xfrm>
          <a:prstGeom prst="roundRect">
            <a:avLst/>
          </a:prstGeom>
          <a:solidFill>
            <a:schemeClr val="accent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1600" dirty="0"/>
          </a:p>
        </p:txBody>
      </p:sp>
      <p:sp>
        <p:nvSpPr>
          <p:cNvPr id="118" name="テキスト ボックス 117">
            <a:extLst>
              <a:ext uri="{FF2B5EF4-FFF2-40B4-BE49-F238E27FC236}">
                <a16:creationId xmlns:a16="http://schemas.microsoft.com/office/drawing/2014/main" xmlns="" id="{75C9B382-3BE5-494A-B219-2DEA633E742A}"/>
              </a:ext>
            </a:extLst>
          </p:cNvPr>
          <p:cNvSpPr txBox="1"/>
          <p:nvPr/>
        </p:nvSpPr>
        <p:spPr>
          <a:xfrm>
            <a:off x="8098109" y="5117407"/>
            <a:ext cx="1157282" cy="276999"/>
          </a:xfrm>
          <a:prstGeom prst="rect">
            <a:avLst/>
          </a:prstGeom>
          <a:noFill/>
        </p:spPr>
        <p:txBody>
          <a:bodyPr wrap="square">
            <a:spAutoFit/>
          </a:bodyPr>
          <a:lstStyle/>
          <a:p>
            <a:pPr algn="ctr"/>
            <a:r>
              <a:rPr lang="ja-JP" altLang="en-US" sz="1200" dirty="0">
                <a:solidFill>
                  <a:schemeClr val="accent5"/>
                </a:solidFill>
              </a:rPr>
              <a:t>影響する因子</a:t>
            </a:r>
            <a:endParaRPr kumimoji="1" lang="ja-JP" altLang="en-US" sz="1200" dirty="0">
              <a:solidFill>
                <a:schemeClr val="accent5"/>
              </a:solidFill>
            </a:endParaRPr>
          </a:p>
        </p:txBody>
      </p:sp>
      <p:sp>
        <p:nvSpPr>
          <p:cNvPr id="119" name="角丸四角形 19">
            <a:extLst>
              <a:ext uri="{FF2B5EF4-FFF2-40B4-BE49-F238E27FC236}">
                <a16:creationId xmlns:a16="http://schemas.microsoft.com/office/drawing/2014/main" xmlns="" id="{134363D3-254B-4D88-86E2-E7AA9ED50638}"/>
              </a:ext>
            </a:extLst>
          </p:cNvPr>
          <p:cNvSpPr/>
          <p:nvPr/>
        </p:nvSpPr>
        <p:spPr>
          <a:xfrm>
            <a:off x="7291301" y="3004278"/>
            <a:ext cx="440578" cy="406400"/>
          </a:xfrm>
          <a:prstGeom prst="roundRect">
            <a:avLst/>
          </a:prstGeom>
          <a:solidFill>
            <a:schemeClr val="accent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800" dirty="0"/>
              <a:t>実測</a:t>
            </a:r>
            <a:endParaRPr kumimoji="1" lang="ja-JP" altLang="en-US" sz="800" dirty="0"/>
          </a:p>
        </p:txBody>
      </p:sp>
      <p:sp>
        <p:nvSpPr>
          <p:cNvPr id="34" name="テキスト ボックス 33">
            <a:extLst>
              <a:ext uri="{FF2B5EF4-FFF2-40B4-BE49-F238E27FC236}">
                <a16:creationId xmlns:a16="http://schemas.microsoft.com/office/drawing/2014/main" xmlns="" id="{5B3A794F-7575-4006-B0C5-7B1B48370290}"/>
              </a:ext>
            </a:extLst>
          </p:cNvPr>
          <p:cNvSpPr txBox="1"/>
          <p:nvPr/>
        </p:nvSpPr>
        <p:spPr>
          <a:xfrm>
            <a:off x="7280757" y="3398204"/>
            <a:ext cx="461665" cy="323877"/>
          </a:xfrm>
          <a:prstGeom prst="rect">
            <a:avLst/>
          </a:prstGeom>
          <a:noFill/>
        </p:spPr>
        <p:txBody>
          <a:bodyPr vert="eaVert" wrap="square" rtlCol="0">
            <a:spAutoFit/>
          </a:bodyPr>
          <a:lstStyle/>
          <a:p>
            <a:r>
              <a:rPr kumimoji="1" lang="ja-JP" altLang="en-US" dirty="0"/>
              <a:t>≒</a:t>
            </a:r>
            <a:endParaRPr kumimoji="1" lang="en-US" altLang="ja-JP" dirty="0"/>
          </a:p>
        </p:txBody>
      </p:sp>
      <p:sp>
        <p:nvSpPr>
          <p:cNvPr id="129" name="ホームベース 48">
            <a:extLst>
              <a:ext uri="{FF2B5EF4-FFF2-40B4-BE49-F238E27FC236}">
                <a16:creationId xmlns:a16="http://schemas.microsoft.com/office/drawing/2014/main" xmlns="" id="{92AD254E-7A52-4109-8DB7-C02832B5ECB7}"/>
              </a:ext>
            </a:extLst>
          </p:cNvPr>
          <p:cNvSpPr/>
          <p:nvPr/>
        </p:nvSpPr>
        <p:spPr>
          <a:xfrm>
            <a:off x="9589087" y="2884516"/>
            <a:ext cx="683246" cy="177800"/>
          </a:xfrm>
          <a:prstGeom prst="homePlat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800" dirty="0"/>
              <a:t>+0.4</a:t>
            </a:r>
            <a:endParaRPr kumimoji="1" lang="ja-JP" altLang="en-US" sz="800" dirty="0"/>
          </a:p>
        </p:txBody>
      </p:sp>
      <p:sp>
        <p:nvSpPr>
          <p:cNvPr id="130" name="ホームベース 48">
            <a:extLst>
              <a:ext uri="{FF2B5EF4-FFF2-40B4-BE49-F238E27FC236}">
                <a16:creationId xmlns:a16="http://schemas.microsoft.com/office/drawing/2014/main" xmlns="" id="{F630794D-F534-44D2-87A8-98E61B604CE2}"/>
              </a:ext>
            </a:extLst>
          </p:cNvPr>
          <p:cNvSpPr/>
          <p:nvPr/>
        </p:nvSpPr>
        <p:spPr>
          <a:xfrm>
            <a:off x="9599386" y="3424324"/>
            <a:ext cx="501397" cy="177800"/>
          </a:xfrm>
          <a:prstGeom prst="homePlat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800" dirty="0"/>
              <a:t>+0.2</a:t>
            </a:r>
            <a:endParaRPr kumimoji="1" lang="ja-JP" altLang="en-US" sz="800" dirty="0"/>
          </a:p>
        </p:txBody>
      </p:sp>
      <p:sp>
        <p:nvSpPr>
          <p:cNvPr id="131" name="ホームベース 48">
            <a:extLst>
              <a:ext uri="{FF2B5EF4-FFF2-40B4-BE49-F238E27FC236}">
                <a16:creationId xmlns:a16="http://schemas.microsoft.com/office/drawing/2014/main" xmlns="" id="{137E636D-D692-4EF8-93D8-1005528017EA}"/>
              </a:ext>
            </a:extLst>
          </p:cNvPr>
          <p:cNvSpPr/>
          <p:nvPr/>
        </p:nvSpPr>
        <p:spPr>
          <a:xfrm rot="10800000">
            <a:off x="9593728" y="3887993"/>
            <a:ext cx="301665" cy="177800"/>
          </a:xfrm>
          <a:prstGeom prst="homePlate">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800" dirty="0"/>
          </a:p>
        </p:txBody>
      </p:sp>
      <p:sp>
        <p:nvSpPr>
          <p:cNvPr id="132" name="ホームベース 48">
            <a:extLst>
              <a:ext uri="{FF2B5EF4-FFF2-40B4-BE49-F238E27FC236}">
                <a16:creationId xmlns:a16="http://schemas.microsoft.com/office/drawing/2014/main" xmlns="" id="{E75CD213-2D0A-49B7-B595-7976E689FE00}"/>
              </a:ext>
            </a:extLst>
          </p:cNvPr>
          <p:cNvSpPr/>
          <p:nvPr/>
        </p:nvSpPr>
        <p:spPr>
          <a:xfrm>
            <a:off x="9604365" y="4698999"/>
            <a:ext cx="501397" cy="177800"/>
          </a:xfrm>
          <a:prstGeom prst="homePlat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en-US" altLang="ja-JP" sz="800" dirty="0"/>
              <a:t>+0.2</a:t>
            </a:r>
            <a:endParaRPr kumimoji="1" lang="ja-JP" altLang="en-US" sz="800" dirty="0"/>
          </a:p>
        </p:txBody>
      </p:sp>
      <p:sp>
        <p:nvSpPr>
          <p:cNvPr id="134" name="正方形/長方形 133">
            <a:extLst>
              <a:ext uri="{FF2B5EF4-FFF2-40B4-BE49-F238E27FC236}">
                <a16:creationId xmlns:a16="http://schemas.microsoft.com/office/drawing/2014/main" xmlns="" id="{851E45A2-18E0-4079-BCDE-7A33384EF580}"/>
              </a:ext>
            </a:extLst>
          </p:cNvPr>
          <p:cNvSpPr/>
          <p:nvPr/>
        </p:nvSpPr>
        <p:spPr>
          <a:xfrm rot="950288">
            <a:off x="10042095" y="2662817"/>
            <a:ext cx="586940" cy="214688"/>
          </a:xfrm>
          <a:prstGeom prst="rect">
            <a:avLst/>
          </a:prstGeom>
          <a:solidFill>
            <a:schemeClr val="tx2"/>
          </a:solidFill>
          <a:ln>
            <a:solidFill>
              <a:schemeClr val="tx2"/>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000" dirty="0">
                <a:solidFill>
                  <a:schemeClr val="bg1"/>
                </a:solidFill>
              </a:rPr>
              <a:t>学習済</a:t>
            </a:r>
          </a:p>
        </p:txBody>
      </p:sp>
    </p:spTree>
    <p:extLst>
      <p:ext uri="{BB962C8B-B14F-4D97-AF65-F5344CB8AC3E}">
        <p14:creationId xmlns:p14="http://schemas.microsoft.com/office/powerpoint/2010/main" val="29084459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en-US" altLang="ja-JP" sz="1800" b="0" dirty="0"/>
              <a:t>23</a:t>
            </a:r>
            <a:r>
              <a:rPr lang="ja-JP" altLang="en-US" sz="1800" b="0" dirty="0"/>
              <a:t>年度</a:t>
            </a:r>
            <a:r>
              <a:rPr lang="en-US" altLang="ja-JP" sz="1800" b="0" dirty="0"/>
              <a:t>9</a:t>
            </a:r>
            <a:r>
              <a:rPr lang="ja-JP" altLang="en-US" sz="1800" b="0" dirty="0"/>
              <a:t>月のデータを対象に、</a:t>
            </a:r>
            <a:r>
              <a:rPr lang="ja-JP" altLang="ja-JP" sz="1800" b="0" dirty="0"/>
              <a:t>1</a:t>
            </a:r>
            <a:r>
              <a:rPr lang="ja-JP" altLang="en-US" sz="1800" b="0" dirty="0"/>
              <a:t>週間毎に</a:t>
            </a:r>
            <a:r>
              <a:rPr lang="ja-JP" altLang="en-US" sz="1800" b="0" dirty="0">
                <a:solidFill>
                  <a:schemeClr val="accent6"/>
                </a:solidFill>
              </a:rPr>
              <a:t>「発見する要素」</a:t>
            </a:r>
            <a:r>
              <a:rPr lang="ja-JP" altLang="en-US" sz="1800" b="0" dirty="0"/>
              <a:t>と</a:t>
            </a:r>
            <a:r>
              <a:rPr lang="ja-JP" altLang="en-US" sz="1800" b="0" dirty="0">
                <a:solidFill>
                  <a:schemeClr val="accent5"/>
                </a:solidFill>
              </a:rPr>
              <a:t>「影響する因子」</a:t>
            </a:r>
            <a:r>
              <a:rPr lang="ja-JP" altLang="en-US" sz="1800" b="0" dirty="0"/>
              <a:t>を</a:t>
            </a:r>
            <a:r>
              <a:rPr lang="ja-JP" altLang="en-US" sz="1800" b="0" dirty="0" smtClean="0"/>
              <a:t>計算</a:t>
            </a:r>
            <a:r>
              <a:rPr lang="ja-JP" altLang="en-US" sz="1800" b="0" dirty="0" smtClean="0"/>
              <a:t>（数値データの場合は、</a:t>
            </a:r>
            <a:r>
              <a:rPr lang="en-US" altLang="ja-JP" sz="1800" b="0" dirty="0" smtClean="0"/>
              <a:t>1W</a:t>
            </a:r>
            <a:r>
              <a:rPr lang="ja-JP" altLang="en-US" sz="1800" b="0" dirty="0" smtClean="0"/>
              <a:t>毎の中央値を計算した後標準化）</a:t>
            </a:r>
            <a:r>
              <a:rPr lang="ja-JP" altLang="en-US" sz="1800" b="0" dirty="0" smtClean="0"/>
              <a:t>します</a:t>
            </a:r>
            <a:r>
              <a:rPr lang="ja-JP" altLang="en-US" sz="1800" b="0" dirty="0"/>
              <a:t>。それぞれの変数の決定は、先日頂いた資料「</a:t>
            </a:r>
            <a:r>
              <a:rPr lang="en-US" altLang="ja-JP" sz="1800" b="0" dirty="0"/>
              <a:t>AI</a:t>
            </a:r>
            <a:r>
              <a:rPr lang="ja-JP" altLang="en-US" sz="1800" b="0" dirty="0"/>
              <a:t>在庫適正画面（案）」に基づいています</a:t>
            </a:r>
            <a:endParaRPr lang="en-US" altLang="ja-JP" sz="1800" b="0" dirty="0"/>
          </a:p>
          <a:p>
            <a:endParaRPr lang="en-US" altLang="ja-JP" sz="1800" b="0" dirty="0"/>
          </a:p>
          <a:p>
            <a:endParaRPr kumimoji="1" lang="ja-JP" altLang="en-US" sz="1800" b="0" dirty="0"/>
          </a:p>
        </p:txBody>
      </p:sp>
      <p:sp>
        <p:nvSpPr>
          <p:cNvPr id="3" name="テキスト プレースホルダー 2"/>
          <p:cNvSpPr>
            <a:spLocks noGrp="1"/>
          </p:cNvSpPr>
          <p:nvPr>
            <p:ph type="body" sz="quarter" idx="20"/>
          </p:nvPr>
        </p:nvSpPr>
        <p:spPr/>
        <p:txBody>
          <a:bodyPr/>
          <a:lstStyle/>
          <a:p>
            <a:r>
              <a:rPr kumimoji="1" lang="en-US" altLang="ja-JP" dirty="0"/>
              <a:t>①</a:t>
            </a:r>
            <a:r>
              <a:rPr kumimoji="1" lang="ja-JP" altLang="en-US" dirty="0"/>
              <a:t>データの準備</a:t>
            </a:r>
            <a:r>
              <a:rPr lang="ja-JP" altLang="en-US" dirty="0"/>
              <a:t>：「発見する要素」と「影響する因子」の決定</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graphicFrame>
        <p:nvGraphicFramePr>
          <p:cNvPr id="7" name="表 6"/>
          <p:cNvGraphicFramePr>
            <a:graphicFrameLocks noGrp="1"/>
          </p:cNvGraphicFramePr>
          <p:nvPr>
            <p:extLst>
              <p:ext uri="{D42A27DB-BD31-4B8C-83A1-F6EECF244321}">
                <p14:modId xmlns:p14="http://schemas.microsoft.com/office/powerpoint/2010/main" val="2916827813"/>
              </p:ext>
            </p:extLst>
          </p:nvPr>
        </p:nvGraphicFramePr>
        <p:xfrm>
          <a:off x="495294" y="4106849"/>
          <a:ext cx="11289333" cy="2277111"/>
        </p:xfrm>
        <a:graphic>
          <a:graphicData uri="http://schemas.openxmlformats.org/drawingml/2006/table">
            <a:tbl>
              <a:tblPr firstRow="1" bandRow="1">
                <a:tableStyleId>{7E9639D4-E3E2-4D34-9284-5A2195B3D0D7}</a:tableStyleId>
              </a:tblPr>
              <a:tblGrid>
                <a:gridCol w="1026303">
                  <a:extLst>
                    <a:ext uri="{9D8B030D-6E8A-4147-A177-3AD203B41FA5}">
                      <a16:colId xmlns:a16="http://schemas.microsoft.com/office/drawing/2014/main" xmlns="" val="20000"/>
                    </a:ext>
                  </a:extLst>
                </a:gridCol>
                <a:gridCol w="1026303">
                  <a:extLst>
                    <a:ext uri="{9D8B030D-6E8A-4147-A177-3AD203B41FA5}">
                      <a16:colId xmlns:a16="http://schemas.microsoft.com/office/drawing/2014/main" xmlns="" val="3611639877"/>
                    </a:ext>
                  </a:extLst>
                </a:gridCol>
                <a:gridCol w="1026303">
                  <a:extLst>
                    <a:ext uri="{9D8B030D-6E8A-4147-A177-3AD203B41FA5}">
                      <a16:colId xmlns:a16="http://schemas.microsoft.com/office/drawing/2014/main" xmlns="" val="20001"/>
                    </a:ext>
                  </a:extLst>
                </a:gridCol>
                <a:gridCol w="1026303">
                  <a:extLst>
                    <a:ext uri="{9D8B030D-6E8A-4147-A177-3AD203B41FA5}">
                      <a16:colId xmlns:a16="http://schemas.microsoft.com/office/drawing/2014/main" xmlns="" val="20002"/>
                    </a:ext>
                  </a:extLst>
                </a:gridCol>
                <a:gridCol w="1026303">
                  <a:extLst>
                    <a:ext uri="{9D8B030D-6E8A-4147-A177-3AD203B41FA5}">
                      <a16:colId xmlns:a16="http://schemas.microsoft.com/office/drawing/2014/main" xmlns="" val="20003"/>
                    </a:ext>
                  </a:extLst>
                </a:gridCol>
                <a:gridCol w="1026303">
                  <a:extLst>
                    <a:ext uri="{9D8B030D-6E8A-4147-A177-3AD203B41FA5}">
                      <a16:colId xmlns:a16="http://schemas.microsoft.com/office/drawing/2014/main" xmlns="" val="20004"/>
                    </a:ext>
                  </a:extLst>
                </a:gridCol>
                <a:gridCol w="1026303">
                  <a:extLst>
                    <a:ext uri="{9D8B030D-6E8A-4147-A177-3AD203B41FA5}">
                      <a16:colId xmlns:a16="http://schemas.microsoft.com/office/drawing/2014/main" xmlns="" val="20005"/>
                    </a:ext>
                  </a:extLst>
                </a:gridCol>
                <a:gridCol w="1026303">
                  <a:extLst>
                    <a:ext uri="{9D8B030D-6E8A-4147-A177-3AD203B41FA5}">
                      <a16:colId xmlns:a16="http://schemas.microsoft.com/office/drawing/2014/main" xmlns="" val="20006"/>
                    </a:ext>
                  </a:extLst>
                </a:gridCol>
                <a:gridCol w="1026303">
                  <a:extLst>
                    <a:ext uri="{9D8B030D-6E8A-4147-A177-3AD203B41FA5}">
                      <a16:colId xmlns:a16="http://schemas.microsoft.com/office/drawing/2014/main" xmlns="" val="20007"/>
                    </a:ext>
                  </a:extLst>
                </a:gridCol>
                <a:gridCol w="1026303">
                  <a:extLst>
                    <a:ext uri="{9D8B030D-6E8A-4147-A177-3AD203B41FA5}">
                      <a16:colId xmlns:a16="http://schemas.microsoft.com/office/drawing/2014/main" xmlns="" val="20009"/>
                    </a:ext>
                  </a:extLst>
                </a:gridCol>
                <a:gridCol w="1026303">
                  <a:extLst>
                    <a:ext uri="{9D8B030D-6E8A-4147-A177-3AD203B41FA5}">
                      <a16:colId xmlns:a16="http://schemas.microsoft.com/office/drawing/2014/main" xmlns="" val="20010"/>
                    </a:ext>
                  </a:extLst>
                </a:gridCol>
              </a:tblGrid>
              <a:tr h="560917">
                <a:tc>
                  <a:txBody>
                    <a:bodyPr/>
                    <a:lstStyle/>
                    <a:p>
                      <a:pPr algn="ctr"/>
                      <a:r>
                        <a:rPr kumimoji="1" lang="ja-JP" altLang="en-US" sz="1100" b="0" dirty="0"/>
                        <a:t>品番</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kumimoji="1" lang="ja-JP" altLang="en-US" sz="1100" b="0" dirty="0"/>
                        <a:t>週</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kumimoji="1" lang="ja-JP" altLang="en-US" sz="1100" b="0" dirty="0"/>
                        <a:t>在庫量</a:t>
                      </a:r>
                      <a:r>
                        <a:rPr kumimoji="1" lang="en-US" altLang="ja-JP" sz="1100" b="0" dirty="0"/>
                        <a:t>/</a:t>
                      </a:r>
                      <a:r>
                        <a:rPr kumimoji="1" lang="ja-JP" altLang="en-US" sz="1100" b="0" dirty="0"/>
                        <a:t>設計値</a:t>
                      </a:r>
                      <a:r>
                        <a:rPr kumimoji="1" lang="en-US" altLang="ja-JP" sz="1100" b="0" dirty="0"/>
                        <a:t>MAX</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a:t>在庫量</a:t>
                      </a:r>
                      <a:r>
                        <a:rPr kumimoji="1" lang="en-US" altLang="ja-JP" sz="1100" b="0" dirty="0"/>
                        <a:t>/</a:t>
                      </a:r>
                      <a:r>
                        <a:rPr kumimoji="1" lang="ja-JP" altLang="en-US" sz="1100" b="0" dirty="0"/>
                        <a:t>設計値</a:t>
                      </a:r>
                      <a:r>
                        <a:rPr kumimoji="1" lang="en-US" altLang="ja-JP" sz="1100" b="0" dirty="0"/>
                        <a:t>MIN</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a:t>先週からの在庫量の増加率</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a:t>社内</a:t>
                      </a:r>
                      <a:r>
                        <a:rPr kumimoji="1" lang="en-US" altLang="ja-JP" sz="1100" b="0" dirty="0"/>
                        <a:t>LT/</a:t>
                      </a:r>
                      <a:r>
                        <a:rPr kumimoji="1" lang="ja-JP" altLang="en-US" sz="1100" b="0" dirty="0"/>
                        <a:t>設計値</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a:t>先週からの社内</a:t>
                      </a:r>
                      <a:r>
                        <a:rPr kumimoji="1" lang="en-US" altLang="ja-JP" sz="1100" b="0" dirty="0"/>
                        <a:t>LT</a:t>
                      </a:r>
                      <a:r>
                        <a:rPr kumimoji="1" lang="ja-JP" altLang="en-US" sz="1100" b="0" dirty="0"/>
                        <a:t>の増加率</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a:t>収容数</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pPr algn="ctr"/>
                      <a:r>
                        <a:rPr kumimoji="1" lang="ja-JP" altLang="en-US" sz="1100" b="0" dirty="0"/>
                        <a:t>納入回数（便）</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pPr algn="ctr"/>
                      <a:r>
                        <a:rPr kumimoji="1" lang="mr-IN" altLang="en-US" sz="1100" b="0" dirty="0"/>
                        <a:t>…</a:t>
                      </a:r>
                      <a:endParaRPr kumimoji="1"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pPr algn="ctr"/>
                      <a:r>
                        <a:rPr kumimoji="1" lang="ja-JP" altLang="en-US" sz="1100" b="0" dirty="0"/>
                        <a:t>不等ピッチ</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extLst>
                  <a:ext uri="{0D108BD9-81ED-4DB2-BD59-A6C34878D82A}">
                    <a16:rowId xmlns:a16="http://schemas.microsoft.com/office/drawing/2014/main" xmlns="" val="10000"/>
                  </a:ext>
                </a:extLst>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kumimoji="1" lang="en-US" altLang="ja-JP" sz="1200" b="0" dirty="0"/>
                        <a:t>1</a:t>
                      </a:r>
                      <a:r>
                        <a:rPr kumimoji="1" lang="ja-JP" altLang="en-US" sz="1200" b="0" dirty="0"/>
                        <a:t>週目</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1"/>
                  </a:ext>
                </a:extLst>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kumimoji="1" lang="en-US" altLang="ja-JP" sz="1200" b="0" dirty="0"/>
                        <a:t>2</a:t>
                      </a:r>
                      <a:r>
                        <a:rPr kumimoji="1" lang="ja-JP" altLang="en-US" sz="1200" b="0" dirty="0"/>
                        <a:t>週目</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2"/>
                  </a:ext>
                </a:extLst>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kumimoji="1" lang="en-US" altLang="ja-JP" sz="1200" b="0" dirty="0"/>
                        <a:t>,,,</a:t>
                      </a: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3"/>
                  </a:ext>
                </a:extLst>
              </a:tr>
            </a:tbl>
          </a:graphicData>
        </a:graphic>
      </p:graphicFrame>
      <p:sp>
        <p:nvSpPr>
          <p:cNvPr id="8" name="正方形/長方形 7"/>
          <p:cNvSpPr/>
          <p:nvPr/>
        </p:nvSpPr>
        <p:spPr>
          <a:xfrm>
            <a:off x="443077" y="3795828"/>
            <a:ext cx="1620957" cy="307777"/>
          </a:xfrm>
          <a:prstGeom prst="rect">
            <a:avLst/>
          </a:prstGeom>
        </p:spPr>
        <p:txBody>
          <a:bodyPr wrap="none">
            <a:spAutoFit/>
          </a:bodyPr>
          <a:lstStyle/>
          <a:p>
            <a:r>
              <a:rPr lang="ja-JP" altLang="en-US" sz="1400" u="sng" dirty="0"/>
              <a:t>データのイメージ</a:t>
            </a:r>
            <a:endParaRPr lang="en-US" altLang="ja-JP" sz="1400" u="sng" dirty="0"/>
          </a:p>
        </p:txBody>
      </p:sp>
      <p:sp>
        <p:nvSpPr>
          <p:cNvPr id="9" name="正方形/長方形 8"/>
          <p:cNvSpPr/>
          <p:nvPr/>
        </p:nvSpPr>
        <p:spPr>
          <a:xfrm>
            <a:off x="545743" y="1743003"/>
            <a:ext cx="3236784" cy="1384995"/>
          </a:xfrm>
          <a:prstGeom prst="rect">
            <a:avLst/>
          </a:prstGeom>
        </p:spPr>
        <p:txBody>
          <a:bodyPr wrap="none">
            <a:spAutoFit/>
          </a:bodyPr>
          <a:lstStyle/>
          <a:p>
            <a:r>
              <a:rPr lang="ja-JP" altLang="en-US" sz="1400" b="1" dirty="0">
                <a:solidFill>
                  <a:schemeClr val="accent6"/>
                </a:solidFill>
              </a:rPr>
              <a:t>「発見する要素」は以下の通り</a:t>
            </a:r>
            <a:endParaRPr lang="en-US" altLang="ja-JP" sz="1400" b="1" dirty="0">
              <a:solidFill>
                <a:schemeClr val="accent6"/>
              </a:solidFill>
            </a:endParaRPr>
          </a:p>
          <a:p>
            <a:r>
              <a:rPr lang="ja-JP" altLang="en-US" sz="1400" dirty="0">
                <a:solidFill>
                  <a:schemeClr val="accent6"/>
                </a:solidFill>
              </a:rPr>
              <a:t>➀順立装置在庫量</a:t>
            </a:r>
            <a:r>
              <a:rPr lang="en-US" altLang="ja-JP" sz="1400" dirty="0">
                <a:solidFill>
                  <a:schemeClr val="accent6"/>
                </a:solidFill>
              </a:rPr>
              <a:t>/</a:t>
            </a:r>
            <a:r>
              <a:rPr lang="ja-JP" altLang="en-US" sz="1400" dirty="0">
                <a:solidFill>
                  <a:schemeClr val="accent6"/>
                </a:solidFill>
              </a:rPr>
              <a:t>設計値</a:t>
            </a:r>
            <a:r>
              <a:rPr lang="en-US" altLang="ja-JP" sz="1400" dirty="0">
                <a:solidFill>
                  <a:schemeClr val="accent6"/>
                </a:solidFill>
              </a:rPr>
              <a:t>MAX</a:t>
            </a:r>
          </a:p>
          <a:p>
            <a:r>
              <a:rPr lang="ja-JP" altLang="en-US" sz="1400" dirty="0">
                <a:solidFill>
                  <a:schemeClr val="accent6"/>
                </a:solidFill>
              </a:rPr>
              <a:t>➁順立装置在庫量</a:t>
            </a:r>
            <a:r>
              <a:rPr lang="en-US" altLang="ja-JP" sz="1400" dirty="0">
                <a:solidFill>
                  <a:schemeClr val="accent6"/>
                </a:solidFill>
              </a:rPr>
              <a:t>/</a:t>
            </a:r>
            <a:r>
              <a:rPr lang="ja-JP" altLang="en-US" sz="1400" dirty="0">
                <a:solidFill>
                  <a:schemeClr val="accent6"/>
                </a:solidFill>
              </a:rPr>
              <a:t>設計値</a:t>
            </a:r>
            <a:r>
              <a:rPr lang="en-US" altLang="ja-JP" sz="1400" dirty="0">
                <a:solidFill>
                  <a:schemeClr val="accent6"/>
                </a:solidFill>
              </a:rPr>
              <a:t>MIN</a:t>
            </a:r>
          </a:p>
          <a:p>
            <a:r>
              <a:rPr lang="ja-JP" altLang="en-US" sz="1400" dirty="0">
                <a:solidFill>
                  <a:schemeClr val="accent6"/>
                </a:solidFill>
              </a:rPr>
              <a:t>➂先週からの順立装置在庫量の増加率</a:t>
            </a:r>
            <a:endParaRPr lang="en-US" altLang="ja-JP" sz="1400" dirty="0">
              <a:solidFill>
                <a:schemeClr val="accent6"/>
              </a:solidFill>
            </a:endParaRPr>
          </a:p>
          <a:p>
            <a:r>
              <a:rPr lang="ja-JP" altLang="en-US" sz="1400" dirty="0">
                <a:solidFill>
                  <a:srgbClr val="FA0A3C"/>
                </a:solidFill>
              </a:rPr>
              <a:t>④社内</a:t>
            </a:r>
            <a:r>
              <a:rPr lang="en-US" altLang="ja-JP" sz="1400" dirty="0">
                <a:solidFill>
                  <a:srgbClr val="FA0A3C"/>
                </a:solidFill>
              </a:rPr>
              <a:t>LT</a:t>
            </a:r>
            <a:r>
              <a:rPr lang="ja-JP" altLang="en-US" sz="1400" dirty="0">
                <a:solidFill>
                  <a:srgbClr val="FA0A3C"/>
                </a:solidFill>
              </a:rPr>
              <a:t>（検収</a:t>
            </a:r>
            <a:r>
              <a:rPr lang="en-US" altLang="ja-JP" sz="1400" dirty="0">
                <a:solidFill>
                  <a:srgbClr val="FA0A3C"/>
                </a:solidFill>
              </a:rPr>
              <a:t>〜</a:t>
            </a:r>
            <a:r>
              <a:rPr lang="ja-JP" altLang="en-US" sz="1400" dirty="0">
                <a:solidFill>
                  <a:srgbClr val="FA0A3C"/>
                </a:solidFill>
              </a:rPr>
              <a:t>回収</a:t>
            </a:r>
            <a:r>
              <a:rPr lang="en-US" altLang="ja-JP" sz="1400" dirty="0">
                <a:solidFill>
                  <a:srgbClr val="FA0A3C"/>
                </a:solidFill>
              </a:rPr>
              <a:t>LT</a:t>
            </a:r>
            <a:r>
              <a:rPr lang="ja-JP" altLang="en-US" sz="1400" dirty="0">
                <a:solidFill>
                  <a:srgbClr val="FA0A3C"/>
                </a:solidFill>
              </a:rPr>
              <a:t>）</a:t>
            </a:r>
            <a:r>
              <a:rPr lang="en-US" altLang="ja-JP" sz="1400" dirty="0">
                <a:solidFill>
                  <a:srgbClr val="FA0A3C"/>
                </a:solidFill>
              </a:rPr>
              <a:t>/</a:t>
            </a:r>
            <a:r>
              <a:rPr lang="ja-JP" altLang="en-US" sz="1400" dirty="0">
                <a:solidFill>
                  <a:srgbClr val="FA0A3C"/>
                </a:solidFill>
              </a:rPr>
              <a:t>設計値</a:t>
            </a:r>
            <a:endParaRPr lang="en-US" altLang="ja-JP" sz="1400" dirty="0">
              <a:solidFill>
                <a:srgbClr val="FA0A3C"/>
              </a:solidFill>
            </a:endParaRPr>
          </a:p>
          <a:p>
            <a:r>
              <a:rPr lang="ja-JP" altLang="en-US" sz="1400" dirty="0">
                <a:solidFill>
                  <a:srgbClr val="FA0A3C"/>
                </a:solidFill>
              </a:rPr>
              <a:t>⑤先週からの社内</a:t>
            </a:r>
            <a:r>
              <a:rPr lang="en-US" altLang="ja-JP" sz="1400" dirty="0">
                <a:solidFill>
                  <a:srgbClr val="FA0A3C"/>
                </a:solidFill>
              </a:rPr>
              <a:t>LT</a:t>
            </a:r>
            <a:r>
              <a:rPr lang="ja-JP" altLang="en-US" sz="1400" dirty="0">
                <a:solidFill>
                  <a:srgbClr val="FA0A3C"/>
                </a:solidFill>
              </a:rPr>
              <a:t>の増加率</a:t>
            </a:r>
            <a:endParaRPr lang="en-US" altLang="ja-JP" sz="1400" dirty="0">
              <a:solidFill>
                <a:srgbClr val="FA0A3C"/>
              </a:solidFill>
            </a:endParaRPr>
          </a:p>
        </p:txBody>
      </p:sp>
      <p:sp>
        <p:nvSpPr>
          <p:cNvPr id="10" name="正方形/長方形 9"/>
          <p:cNvSpPr/>
          <p:nvPr/>
        </p:nvSpPr>
        <p:spPr>
          <a:xfrm>
            <a:off x="6737340" y="742434"/>
            <a:ext cx="4324360" cy="307777"/>
          </a:xfrm>
          <a:prstGeom prst="rect">
            <a:avLst/>
          </a:prstGeom>
        </p:spPr>
        <p:txBody>
          <a:bodyPr wrap="square" numCol="2">
            <a:spAutoFit/>
          </a:bodyPr>
          <a:lstStyle/>
          <a:p>
            <a:endParaRPr lang="en-US" altLang="ja-JP" sz="1400" dirty="0"/>
          </a:p>
        </p:txBody>
      </p:sp>
      <p:sp>
        <p:nvSpPr>
          <p:cNvPr id="12" name="正方形/長方形 11"/>
          <p:cNvSpPr/>
          <p:nvPr/>
        </p:nvSpPr>
        <p:spPr>
          <a:xfrm>
            <a:off x="3872891" y="1731537"/>
            <a:ext cx="8134123" cy="1815882"/>
          </a:xfrm>
          <a:prstGeom prst="rect">
            <a:avLst/>
          </a:prstGeom>
        </p:spPr>
        <p:txBody>
          <a:bodyPr wrap="square" numCol="3">
            <a:spAutoFit/>
          </a:bodyPr>
          <a:lstStyle/>
          <a:p>
            <a:r>
              <a:rPr lang="ja-JP" altLang="en-US" sz="1400" b="1" dirty="0">
                <a:solidFill>
                  <a:schemeClr val="accent5"/>
                </a:solidFill>
              </a:rPr>
              <a:t>「影響する因子」は以下の通り</a:t>
            </a:r>
            <a:endParaRPr lang="en-US" altLang="ja-JP" sz="1400" b="1" dirty="0">
              <a:solidFill>
                <a:schemeClr val="accent5"/>
              </a:solidFill>
            </a:endParaRPr>
          </a:p>
          <a:p>
            <a:r>
              <a:rPr lang="ja-JP" altLang="en-US" sz="1400" dirty="0">
                <a:solidFill>
                  <a:schemeClr val="accent5"/>
                </a:solidFill>
              </a:rPr>
              <a:t>➀収容数</a:t>
            </a:r>
            <a:endParaRPr lang="en-US" altLang="ja-JP" sz="1400" dirty="0">
              <a:solidFill>
                <a:schemeClr val="accent5"/>
              </a:solidFill>
            </a:endParaRPr>
          </a:p>
          <a:p>
            <a:r>
              <a:rPr lang="ja-JP" altLang="en-US" sz="1400" dirty="0">
                <a:solidFill>
                  <a:schemeClr val="accent5"/>
                </a:solidFill>
              </a:rPr>
              <a:t>➁納入回数（便）</a:t>
            </a:r>
            <a:endParaRPr lang="en-US" altLang="ja-JP" sz="1400" dirty="0">
              <a:solidFill>
                <a:schemeClr val="accent5"/>
              </a:solidFill>
            </a:endParaRPr>
          </a:p>
          <a:p>
            <a:r>
              <a:rPr lang="ja-JP" altLang="en-US" sz="1400" dirty="0">
                <a:solidFill>
                  <a:schemeClr val="accent5"/>
                </a:solidFill>
              </a:rPr>
              <a:t>➂納入回数（遅れ）</a:t>
            </a:r>
            <a:endParaRPr lang="en-US" altLang="ja-JP" sz="1400" dirty="0">
              <a:solidFill>
                <a:schemeClr val="accent5"/>
              </a:solidFill>
            </a:endParaRPr>
          </a:p>
          <a:p>
            <a:r>
              <a:rPr lang="ja-JP" altLang="en-US" sz="1400" dirty="0">
                <a:solidFill>
                  <a:schemeClr val="accent5"/>
                </a:solidFill>
              </a:rPr>
              <a:t>④基準在庫日数</a:t>
            </a:r>
            <a:endParaRPr lang="en-US" altLang="ja-JP" sz="1400" dirty="0">
              <a:solidFill>
                <a:schemeClr val="accent5"/>
              </a:solidFill>
            </a:endParaRPr>
          </a:p>
          <a:p>
            <a:r>
              <a:rPr lang="ja-JP" altLang="en-US" sz="1400" dirty="0">
                <a:solidFill>
                  <a:schemeClr val="accent5"/>
                </a:solidFill>
              </a:rPr>
              <a:t>⑤基準在庫枚数</a:t>
            </a:r>
            <a:endParaRPr lang="en-US" altLang="ja-JP" sz="1400" dirty="0">
              <a:solidFill>
                <a:schemeClr val="accent5"/>
              </a:solidFill>
            </a:endParaRPr>
          </a:p>
          <a:p>
            <a:r>
              <a:rPr lang="ja-JP" altLang="en-US" sz="1400" dirty="0">
                <a:solidFill>
                  <a:schemeClr val="accent5"/>
                </a:solidFill>
              </a:rPr>
              <a:t>⑥組立時間稼働率</a:t>
            </a:r>
            <a:endParaRPr lang="en-US" altLang="ja-JP" sz="1400" dirty="0">
              <a:solidFill>
                <a:schemeClr val="accent5"/>
              </a:solidFill>
            </a:endParaRPr>
          </a:p>
          <a:p>
            <a:r>
              <a:rPr lang="ja-JP" altLang="en-US" sz="1400" dirty="0">
                <a:solidFill>
                  <a:schemeClr val="accent5"/>
                </a:solidFill>
              </a:rPr>
              <a:t>⑦便</a:t>
            </a:r>
            <a:r>
              <a:rPr lang="en-US" altLang="ja-JP" sz="1400" dirty="0">
                <a:solidFill>
                  <a:schemeClr val="accent5"/>
                </a:solidFill>
              </a:rPr>
              <a:t>Ave</a:t>
            </a:r>
          </a:p>
          <a:p>
            <a:r>
              <a:rPr lang="ja-JP" altLang="en-US" sz="1400" dirty="0">
                <a:solidFill>
                  <a:schemeClr val="accent5"/>
                </a:solidFill>
              </a:rPr>
              <a:t>⑧加工数</a:t>
            </a:r>
            <a:endParaRPr lang="en-US" altLang="ja-JP" sz="1400" dirty="0">
              <a:solidFill>
                <a:schemeClr val="accent5"/>
              </a:solidFill>
            </a:endParaRPr>
          </a:p>
          <a:p>
            <a:r>
              <a:rPr lang="ja-JP" altLang="en-US" sz="1400" dirty="0">
                <a:solidFill>
                  <a:schemeClr val="accent5"/>
                </a:solidFill>
              </a:rPr>
              <a:t>⑨不等ピッチ</a:t>
            </a:r>
            <a:endParaRPr lang="en-US" altLang="ja-JP" sz="1400" dirty="0">
              <a:solidFill>
                <a:schemeClr val="accent5"/>
              </a:solidFill>
            </a:endParaRPr>
          </a:p>
          <a:p>
            <a:r>
              <a:rPr lang="ja-JP" altLang="en-US" sz="1400" dirty="0">
                <a:solidFill>
                  <a:schemeClr val="accent5"/>
                </a:solidFill>
              </a:rPr>
              <a:t>⑩納入数</a:t>
            </a:r>
            <a:r>
              <a:rPr lang="ja-JP" altLang="ja-JP" sz="1400" dirty="0">
                <a:solidFill>
                  <a:schemeClr val="accent5"/>
                </a:solidFill>
              </a:rPr>
              <a:t>/</a:t>
            </a:r>
            <a:r>
              <a:rPr lang="ja-JP" altLang="en-US" sz="1400" dirty="0">
                <a:solidFill>
                  <a:schemeClr val="accent5"/>
                </a:solidFill>
              </a:rPr>
              <a:t>日量数</a:t>
            </a:r>
            <a:endParaRPr lang="en-US" altLang="ja-JP" sz="1400" dirty="0">
              <a:solidFill>
                <a:schemeClr val="accent5"/>
              </a:solidFill>
            </a:endParaRPr>
          </a:p>
          <a:p>
            <a:r>
              <a:rPr lang="ja-JP" altLang="en-US" sz="1400" dirty="0">
                <a:solidFill>
                  <a:schemeClr val="accent5"/>
                </a:solidFill>
              </a:rPr>
              <a:t>⑪入庫数</a:t>
            </a:r>
            <a:r>
              <a:rPr lang="en-US" altLang="ja-JP" sz="1400" dirty="0">
                <a:solidFill>
                  <a:schemeClr val="accent5"/>
                </a:solidFill>
              </a:rPr>
              <a:t>/</a:t>
            </a:r>
            <a:r>
              <a:rPr lang="ja-JP" altLang="en-US" sz="1400" dirty="0">
                <a:solidFill>
                  <a:schemeClr val="accent5"/>
                </a:solidFill>
              </a:rPr>
              <a:t>納入数</a:t>
            </a:r>
            <a:endParaRPr lang="en-US" altLang="ja-JP" sz="1400" dirty="0">
              <a:solidFill>
                <a:schemeClr val="accent5"/>
              </a:solidFill>
            </a:endParaRPr>
          </a:p>
          <a:p>
            <a:r>
              <a:rPr lang="ja-JP" altLang="en-US" sz="1400" dirty="0">
                <a:solidFill>
                  <a:schemeClr val="accent5"/>
                </a:solidFill>
              </a:rPr>
              <a:t>⑫出庫数</a:t>
            </a:r>
            <a:r>
              <a:rPr lang="en-US" altLang="ja-JP" sz="1400" dirty="0">
                <a:solidFill>
                  <a:schemeClr val="accent5"/>
                </a:solidFill>
              </a:rPr>
              <a:t>/</a:t>
            </a:r>
            <a:r>
              <a:rPr lang="ja-JP" altLang="en-US" sz="1400" dirty="0">
                <a:solidFill>
                  <a:schemeClr val="accent5"/>
                </a:solidFill>
              </a:rPr>
              <a:t>入庫数</a:t>
            </a:r>
            <a:endParaRPr lang="en-US" altLang="ja-JP" sz="1400" dirty="0">
              <a:solidFill>
                <a:schemeClr val="accent5"/>
              </a:solidFill>
            </a:endParaRPr>
          </a:p>
          <a:p>
            <a:r>
              <a:rPr lang="ja-JP" altLang="en-US" sz="1400" dirty="0">
                <a:solidFill>
                  <a:schemeClr val="accent5"/>
                </a:solidFill>
              </a:rPr>
              <a:t>⑬回収数</a:t>
            </a:r>
            <a:r>
              <a:rPr lang="en-US" altLang="ja-JP" sz="1400" dirty="0">
                <a:solidFill>
                  <a:schemeClr val="accent5"/>
                </a:solidFill>
              </a:rPr>
              <a:t>/</a:t>
            </a:r>
            <a:r>
              <a:rPr lang="ja-JP" altLang="en-US" sz="1400" dirty="0">
                <a:solidFill>
                  <a:schemeClr val="accent5"/>
                </a:solidFill>
              </a:rPr>
              <a:t>出庫数</a:t>
            </a:r>
            <a:endParaRPr lang="en-US" altLang="ja-JP" sz="1400" dirty="0">
              <a:solidFill>
                <a:schemeClr val="accent5"/>
              </a:solidFill>
            </a:endParaRPr>
          </a:p>
          <a:p>
            <a:r>
              <a:rPr lang="ja-JP" altLang="en-US" sz="1400" dirty="0">
                <a:solidFill>
                  <a:schemeClr val="accent5"/>
                </a:solidFill>
              </a:rPr>
              <a:t>⑭仕入先</a:t>
            </a:r>
            <a:endParaRPr lang="en-US" altLang="ja-JP" sz="1400" dirty="0">
              <a:solidFill>
                <a:schemeClr val="accent5"/>
              </a:solidFill>
            </a:endParaRPr>
          </a:p>
          <a:p>
            <a:r>
              <a:rPr lang="ja-JP" altLang="en-US" sz="1400" dirty="0">
                <a:solidFill>
                  <a:schemeClr val="accent5"/>
                </a:solidFill>
              </a:rPr>
              <a:t>⑮箱種</a:t>
            </a:r>
            <a:endParaRPr lang="en-US" altLang="ja-JP" sz="1400" dirty="0">
              <a:solidFill>
                <a:schemeClr val="accent5"/>
              </a:solidFill>
            </a:endParaRPr>
          </a:p>
          <a:p>
            <a:r>
              <a:rPr lang="ja-JP" altLang="en-US" sz="1400" dirty="0">
                <a:solidFill>
                  <a:schemeClr val="accent5"/>
                </a:solidFill>
              </a:rPr>
              <a:t>⑯使用工程</a:t>
            </a:r>
            <a:endParaRPr lang="en-US" altLang="ja-JP" sz="1400" dirty="0">
              <a:solidFill>
                <a:schemeClr val="accent5"/>
              </a:solidFill>
            </a:endParaRPr>
          </a:p>
        </p:txBody>
      </p:sp>
      <p:sp>
        <p:nvSpPr>
          <p:cNvPr id="11" name="正方形/長方形 10">
            <a:extLst>
              <a:ext uri="{FF2B5EF4-FFF2-40B4-BE49-F238E27FC236}">
                <a16:creationId xmlns:a16="http://schemas.microsoft.com/office/drawing/2014/main" xmlns="" id="{A739456E-4BC0-4C73-A247-3D3064A3DEDA}"/>
              </a:ext>
            </a:extLst>
          </p:cNvPr>
          <p:cNvSpPr/>
          <p:nvPr/>
        </p:nvSpPr>
        <p:spPr>
          <a:xfrm>
            <a:off x="6594153" y="2187309"/>
            <a:ext cx="1474320" cy="858006"/>
          </a:xfrm>
          <a:prstGeom prst="rect">
            <a:avLst/>
          </a:prstGeom>
          <a:noFill/>
          <a:ln>
            <a:solidFill>
              <a:schemeClr val="accent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800" dirty="0"/>
          </a:p>
        </p:txBody>
      </p:sp>
      <p:sp>
        <p:nvSpPr>
          <p:cNvPr id="14" name="テキスト ボックス 13">
            <a:extLst>
              <a:ext uri="{FF2B5EF4-FFF2-40B4-BE49-F238E27FC236}">
                <a16:creationId xmlns:a16="http://schemas.microsoft.com/office/drawing/2014/main" xmlns="" id="{FEE8BE5C-137D-4BBF-BA62-C1D225088989}"/>
              </a:ext>
            </a:extLst>
          </p:cNvPr>
          <p:cNvSpPr txBox="1"/>
          <p:nvPr/>
        </p:nvSpPr>
        <p:spPr>
          <a:xfrm>
            <a:off x="8032216" y="2603869"/>
            <a:ext cx="3851283" cy="461665"/>
          </a:xfrm>
          <a:prstGeom prst="rect">
            <a:avLst/>
          </a:prstGeom>
          <a:noFill/>
        </p:spPr>
        <p:txBody>
          <a:bodyPr wrap="square">
            <a:spAutoFit/>
          </a:bodyPr>
          <a:lstStyle/>
          <a:p>
            <a:r>
              <a:rPr lang="ja-JP" altLang="en-US" sz="1200" dirty="0"/>
              <a:t>納入数と入庫数のズレなども関係しそうなので追加（１週間だとズレも少ないかも</a:t>
            </a:r>
            <a:r>
              <a:rPr lang="ja-JP" altLang="en-US" sz="1200" dirty="0" smtClean="0"/>
              <a:t>しれ</a:t>
            </a:r>
            <a:r>
              <a:rPr lang="ja-JP" altLang="en-US" sz="1200" dirty="0" smtClean="0"/>
              <a:t>ません</a:t>
            </a:r>
            <a:r>
              <a:rPr lang="ja-JP" altLang="en-US" sz="1200" dirty="0" smtClean="0"/>
              <a:t>が</a:t>
            </a:r>
            <a:r>
              <a:rPr lang="ja-JP" altLang="en-US" sz="1200" dirty="0" smtClean="0"/>
              <a:t>、、</a:t>
            </a:r>
            <a:r>
              <a:rPr lang="ja-JP" altLang="en-US" sz="1200" dirty="0" smtClean="0"/>
              <a:t>）</a:t>
            </a:r>
            <a:endParaRPr lang="ja-JP" altLang="en-US" sz="1200" dirty="0"/>
          </a:p>
        </p:txBody>
      </p:sp>
      <p:cxnSp>
        <p:nvCxnSpPr>
          <p:cNvPr id="16" name="コネクタ: カギ線 15">
            <a:extLst>
              <a:ext uri="{FF2B5EF4-FFF2-40B4-BE49-F238E27FC236}">
                <a16:creationId xmlns:a16="http://schemas.microsoft.com/office/drawing/2014/main" xmlns="" id="{7D495E26-225C-456C-95D5-1E412C675EBD}"/>
              </a:ext>
            </a:extLst>
          </p:cNvPr>
          <p:cNvCxnSpPr>
            <a:cxnSpLocks/>
            <a:stCxn id="14" idx="0"/>
          </p:cNvCxnSpPr>
          <p:nvPr/>
        </p:nvCxnSpPr>
        <p:spPr>
          <a:xfrm rot="16200000" flipV="1">
            <a:off x="8974073" y="1620083"/>
            <a:ext cx="78191" cy="1889381"/>
          </a:xfrm>
          <a:prstGeom prst="bent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9860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kumimoji="1" lang="ja-JP" altLang="en-US" sz="1800" b="0" dirty="0"/>
              <a:t>「仕入先」や「箱種」、「使用工程」などの数値データではないカテゴリデータは以下のような形で新しい列として追加し、</a:t>
            </a:r>
            <a:r>
              <a:rPr kumimoji="1" lang="en-US" altLang="ja-JP" sz="1800" b="0" dirty="0"/>
              <a:t>0</a:t>
            </a:r>
            <a:r>
              <a:rPr kumimoji="1" lang="ja-JP" altLang="en-US" sz="1800" b="0" dirty="0"/>
              <a:t>または１に変換（ワンホットエンコーディング）します</a:t>
            </a:r>
            <a:endParaRPr kumimoji="1" lang="en-US" altLang="ja-JP" sz="1800" b="0" dirty="0"/>
          </a:p>
          <a:p>
            <a:endParaRPr lang="en-US" altLang="ja-JP" sz="1800" b="0" dirty="0"/>
          </a:p>
          <a:p>
            <a:r>
              <a:rPr lang="en-US" altLang="en-US" sz="1800" b="0" dirty="0"/>
              <a:t>変換方法</a:t>
            </a:r>
            <a:r>
              <a:rPr lang="ja-JP" altLang="en-US" sz="1800" b="0" dirty="0"/>
              <a:t>のイメージ</a:t>
            </a:r>
            <a:endParaRPr lang="en-US" altLang="en-US" sz="1800" b="0" dirty="0"/>
          </a:p>
          <a:p>
            <a:r>
              <a:rPr kumimoji="1" lang="en-US" altLang="en-US" sz="1800" b="0" dirty="0"/>
              <a:t>・</a:t>
            </a:r>
            <a:endParaRPr kumimoji="1" lang="en-US" altLang="ja-JP" sz="1800" b="0" dirty="0"/>
          </a:p>
          <a:p>
            <a:endParaRPr kumimoji="1" lang="ja-JP" altLang="en-US" dirty="0"/>
          </a:p>
        </p:txBody>
      </p:sp>
      <p:sp>
        <p:nvSpPr>
          <p:cNvPr id="3" name="テキスト プレースホルダー 2"/>
          <p:cNvSpPr>
            <a:spLocks noGrp="1"/>
          </p:cNvSpPr>
          <p:nvPr>
            <p:ph type="body" sz="quarter" idx="20"/>
          </p:nvPr>
        </p:nvSpPr>
        <p:spPr/>
        <p:txBody>
          <a:bodyPr/>
          <a:lstStyle/>
          <a:p>
            <a:r>
              <a:rPr lang="en-US" altLang="ja-JP" dirty="0"/>
              <a:t>①</a:t>
            </a:r>
            <a:r>
              <a:rPr kumimoji="1" lang="ja-JP" altLang="en-US" dirty="0"/>
              <a:t>データの準備</a:t>
            </a:r>
            <a:r>
              <a:rPr lang="ja-JP" altLang="en-US" dirty="0"/>
              <a:t>：カテゴリ変数の数値化</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graphicFrame>
        <p:nvGraphicFramePr>
          <p:cNvPr id="5" name="表 4"/>
          <p:cNvGraphicFramePr>
            <a:graphicFrameLocks noGrp="1"/>
          </p:cNvGraphicFramePr>
          <p:nvPr>
            <p:extLst>
              <p:ext uri="{D42A27DB-BD31-4B8C-83A1-F6EECF244321}">
                <p14:modId xmlns:p14="http://schemas.microsoft.com/office/powerpoint/2010/main" val="3591693644"/>
              </p:ext>
            </p:extLst>
          </p:nvPr>
        </p:nvGraphicFramePr>
        <p:xfrm>
          <a:off x="495294" y="3403599"/>
          <a:ext cx="11289333" cy="2838028"/>
        </p:xfrm>
        <a:graphic>
          <a:graphicData uri="http://schemas.openxmlformats.org/drawingml/2006/table">
            <a:tbl>
              <a:tblPr firstRow="1" bandRow="1">
                <a:tableStyleId>{7E9639D4-E3E2-4D34-9284-5A2195B3D0D7}</a:tableStyleId>
              </a:tblPr>
              <a:tblGrid>
                <a:gridCol w="1026303">
                  <a:extLst>
                    <a:ext uri="{9D8B030D-6E8A-4147-A177-3AD203B41FA5}">
                      <a16:colId xmlns:a16="http://schemas.microsoft.com/office/drawing/2014/main" xmlns="" val="20000"/>
                    </a:ext>
                  </a:extLst>
                </a:gridCol>
                <a:gridCol w="1026303">
                  <a:extLst>
                    <a:ext uri="{9D8B030D-6E8A-4147-A177-3AD203B41FA5}">
                      <a16:colId xmlns:a16="http://schemas.microsoft.com/office/drawing/2014/main" xmlns="" val="2654586834"/>
                    </a:ext>
                  </a:extLst>
                </a:gridCol>
                <a:gridCol w="1026303">
                  <a:extLst>
                    <a:ext uri="{9D8B030D-6E8A-4147-A177-3AD203B41FA5}">
                      <a16:colId xmlns:a16="http://schemas.microsoft.com/office/drawing/2014/main" xmlns="" val="20001"/>
                    </a:ext>
                  </a:extLst>
                </a:gridCol>
                <a:gridCol w="1026303">
                  <a:extLst>
                    <a:ext uri="{9D8B030D-6E8A-4147-A177-3AD203B41FA5}">
                      <a16:colId xmlns:a16="http://schemas.microsoft.com/office/drawing/2014/main" xmlns="" val="20002"/>
                    </a:ext>
                  </a:extLst>
                </a:gridCol>
                <a:gridCol w="1026303">
                  <a:extLst>
                    <a:ext uri="{9D8B030D-6E8A-4147-A177-3AD203B41FA5}">
                      <a16:colId xmlns:a16="http://schemas.microsoft.com/office/drawing/2014/main" xmlns="" val="20003"/>
                    </a:ext>
                  </a:extLst>
                </a:gridCol>
                <a:gridCol w="1026303">
                  <a:extLst>
                    <a:ext uri="{9D8B030D-6E8A-4147-A177-3AD203B41FA5}">
                      <a16:colId xmlns:a16="http://schemas.microsoft.com/office/drawing/2014/main" xmlns="" val="20004"/>
                    </a:ext>
                  </a:extLst>
                </a:gridCol>
                <a:gridCol w="1026303">
                  <a:extLst>
                    <a:ext uri="{9D8B030D-6E8A-4147-A177-3AD203B41FA5}">
                      <a16:colId xmlns:a16="http://schemas.microsoft.com/office/drawing/2014/main" xmlns="" val="20005"/>
                    </a:ext>
                  </a:extLst>
                </a:gridCol>
                <a:gridCol w="1026303">
                  <a:extLst>
                    <a:ext uri="{9D8B030D-6E8A-4147-A177-3AD203B41FA5}">
                      <a16:colId xmlns:a16="http://schemas.microsoft.com/office/drawing/2014/main" xmlns="" val="20006"/>
                    </a:ext>
                  </a:extLst>
                </a:gridCol>
                <a:gridCol w="1026303">
                  <a:extLst>
                    <a:ext uri="{9D8B030D-6E8A-4147-A177-3AD203B41FA5}">
                      <a16:colId xmlns:a16="http://schemas.microsoft.com/office/drawing/2014/main" xmlns="" val="20008"/>
                    </a:ext>
                  </a:extLst>
                </a:gridCol>
                <a:gridCol w="1026303">
                  <a:extLst>
                    <a:ext uri="{9D8B030D-6E8A-4147-A177-3AD203B41FA5}">
                      <a16:colId xmlns:a16="http://schemas.microsoft.com/office/drawing/2014/main" xmlns="" val="20009"/>
                    </a:ext>
                  </a:extLst>
                </a:gridCol>
                <a:gridCol w="1026303">
                  <a:extLst>
                    <a:ext uri="{9D8B030D-6E8A-4147-A177-3AD203B41FA5}">
                      <a16:colId xmlns:a16="http://schemas.microsoft.com/office/drawing/2014/main" xmlns="" val="20010"/>
                    </a:ext>
                  </a:extLst>
                </a:gridCol>
              </a:tblGrid>
              <a:tr h="560917">
                <a:tc>
                  <a:txBody>
                    <a:bodyPr/>
                    <a:lstStyle/>
                    <a:p>
                      <a:pPr algn="ctr"/>
                      <a:r>
                        <a:rPr kumimoji="1" lang="ja-JP" altLang="en-US" sz="1100" b="0" dirty="0"/>
                        <a:t>品番</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kumimoji="1" lang="ja-JP" altLang="en-US" sz="1100" b="0" dirty="0"/>
                        <a:t>週</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kumimoji="1" lang="ja-JP" altLang="en-US" sz="1100" b="0" dirty="0"/>
                        <a:t>発見する要素</a:t>
                      </a:r>
                      <a:r>
                        <a:rPr kumimoji="1" lang="en-US" altLang="ja-JP" sz="1100" b="0" dirty="0"/>
                        <a:t>(</a:t>
                      </a:r>
                      <a:r>
                        <a:rPr kumimoji="1" lang="ja-JP" altLang="en-US" sz="1100" b="0" dirty="0"/>
                        <a:t>略）</a:t>
                      </a:r>
                      <a:endParaRPr kumimoji="1" lang="en-US" altLang="ja-JP"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6"/>
                    </a:solidFill>
                  </a:tcPr>
                </a:tc>
                <a:tc>
                  <a:txBody>
                    <a:bodyPr/>
                    <a:lstStyle/>
                    <a:p>
                      <a:pPr algn="ctr"/>
                      <a:r>
                        <a:rPr kumimoji="1" lang="ja-JP" altLang="en-US" sz="1100" b="0" dirty="0"/>
                        <a:t>仕入先名</a:t>
                      </a:r>
                      <a:r>
                        <a:rPr kumimoji="1" lang="en-US" altLang="ja-JP" sz="1100" b="0" dirty="0"/>
                        <a:t>_</a:t>
                      </a:r>
                      <a:r>
                        <a:rPr kumimoji="1" lang="ja-JP" altLang="en-US" sz="1100" b="0" dirty="0"/>
                        <a:t>アイコー（株）</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8CD2"/>
                    </a:solidFill>
                  </a:tcPr>
                </a:tc>
                <a:tc>
                  <a:txBody>
                    <a:bodyPr/>
                    <a:lstStyle/>
                    <a:p>
                      <a:r>
                        <a:rPr lang="ja-JP" altLang="en-US" sz="1100" b="0" dirty="0"/>
                        <a:t>仕入先名</a:t>
                      </a:r>
                      <a:r>
                        <a:rPr lang="en-US" altLang="ja-JP" sz="1100" b="0" dirty="0"/>
                        <a:t>_</a:t>
                      </a:r>
                      <a:r>
                        <a:rPr lang="ja-JP" altLang="en-US" sz="1100" b="0" dirty="0"/>
                        <a:t>アイシン機工（株）</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8CD2"/>
                    </a:solidFill>
                  </a:tcPr>
                </a:tc>
                <a:tc>
                  <a:txBody>
                    <a:bodyPr/>
                    <a:lstStyle/>
                    <a:p>
                      <a:r>
                        <a:rPr lang="ja-JP" altLang="en-US" sz="1100" b="0" dirty="0"/>
                        <a:t>仕入先名</a:t>
                      </a:r>
                      <a:r>
                        <a:rPr lang="en-US" altLang="ja-JP" sz="1100" b="0" dirty="0"/>
                        <a:t>_</a:t>
                      </a:r>
                      <a:r>
                        <a:rPr lang="ja-JP" altLang="en-US" sz="1100" b="0" dirty="0"/>
                        <a:t>アイシン精機（株）</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8CD2"/>
                    </a:solidFill>
                  </a:tcPr>
                </a:tc>
                <a:tc>
                  <a:txBody>
                    <a:bodyPr/>
                    <a:lstStyle/>
                    <a:p>
                      <a:r>
                        <a:rPr lang="ja-JP" altLang="en-US" sz="1100" b="0" dirty="0"/>
                        <a:t>仕入先名</a:t>
                      </a:r>
                      <a:r>
                        <a:rPr lang="en-US" altLang="ja-JP" sz="1100" b="0" dirty="0"/>
                        <a:t>_</a:t>
                      </a:r>
                      <a:r>
                        <a:rPr lang="ja-JP" altLang="en-US" sz="1100" b="0" dirty="0"/>
                        <a:t>サトープレス工業（株）</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008CD2"/>
                    </a:solidFill>
                  </a:tcPr>
                </a:tc>
                <a:tc>
                  <a:txBody>
                    <a:bodyPr/>
                    <a:lstStyle/>
                    <a:p>
                      <a:r>
                        <a:rPr lang="ja-JP" altLang="en-US" sz="1100" b="0" dirty="0"/>
                        <a:t>仕入先名</a:t>
                      </a:r>
                      <a:r>
                        <a:rPr lang="en-US" altLang="ja-JP" sz="1100" b="0" dirty="0"/>
                        <a:t>_</a:t>
                      </a:r>
                      <a:r>
                        <a:rPr lang="ja-JP" altLang="en-US" sz="1100" b="0" dirty="0"/>
                        <a:t>サンコール（株）</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r>
                        <a:rPr lang="mr-IN" altLang="ja-JP" sz="1100" b="0" dirty="0"/>
                        <a:t>…</a:t>
                      </a:r>
                      <a:endParaRPr lang="ja-JP" altLang="en-US" sz="11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r>
                        <a:rPr lang="ja-JP" altLang="en-US" sz="1100" b="0" dirty="0"/>
                        <a:t>使用工程</a:t>
                      </a:r>
                      <a:r>
                        <a:rPr lang="en-US" altLang="ja-JP" sz="1100" b="0" dirty="0"/>
                        <a:t>_7.</a:t>
                      </a:r>
                      <a:r>
                        <a:rPr lang="ja-JP" altLang="en-US" sz="1100" b="0" dirty="0"/>
                        <a:t>ファイナル前半</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tc>
                  <a:txBody>
                    <a:bodyPr/>
                    <a:lstStyle/>
                    <a:p>
                      <a:r>
                        <a:rPr lang="ja-JP" altLang="en-US" sz="1100" b="0" dirty="0"/>
                        <a:t>使用工程</a:t>
                      </a:r>
                      <a:r>
                        <a:rPr lang="en-US" altLang="ja-JP" sz="1100" b="0" dirty="0"/>
                        <a:t>_8.</a:t>
                      </a:r>
                      <a:r>
                        <a:rPr lang="ja-JP" altLang="en-US" sz="1100" b="0" dirty="0"/>
                        <a:t>ファイナル後半</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accent5"/>
                    </a:solidFill>
                  </a:tcPr>
                </a:tc>
                <a:extLst>
                  <a:ext uri="{0D108BD9-81ED-4DB2-BD59-A6C34878D82A}">
                    <a16:rowId xmlns:a16="http://schemas.microsoft.com/office/drawing/2014/main" xmlns="" val="10000"/>
                  </a:ext>
                </a:extLst>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1"/>
                  </a:ext>
                </a:extLst>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2"/>
                  </a:ext>
                </a:extLst>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3"/>
                  </a:ext>
                </a:extLst>
              </a:tr>
              <a:tr h="560917">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endParaRPr kumimoji="1" lang="ja-JP" altLang="en-US" sz="1200" b="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xmlns="" val="10004"/>
                  </a:ext>
                </a:extLst>
              </a:tr>
            </a:tbl>
          </a:graphicData>
        </a:graphic>
      </p:graphicFrame>
    </p:spTree>
    <p:extLst>
      <p:ext uri="{BB962C8B-B14F-4D97-AF65-F5344CB8AC3E}">
        <p14:creationId xmlns:p14="http://schemas.microsoft.com/office/powerpoint/2010/main" val="1301214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lang="ja-JP" altLang="en-US" sz="1800" b="0" dirty="0"/>
              <a:t>決定木モデルを採用します。決定木モデルは、簡易的に実装可能で結果の視認性や説明可能性に優れたモデルですが、単体だとそれほど精度が高いモデルではないため、複数の決定木モデルを組み合わせた「ランダムフォレスト」を用います。学習のステップは以下の通りです。</a:t>
            </a:r>
            <a:endParaRPr kumimoji="1" lang="ja-JP" altLang="en-US" dirty="0"/>
          </a:p>
        </p:txBody>
      </p:sp>
      <p:sp>
        <p:nvSpPr>
          <p:cNvPr id="3" name="テキスト プレースホルダー 2"/>
          <p:cNvSpPr>
            <a:spLocks noGrp="1"/>
          </p:cNvSpPr>
          <p:nvPr>
            <p:ph type="body" sz="quarter" idx="20"/>
          </p:nvPr>
        </p:nvSpPr>
        <p:spPr/>
        <p:txBody>
          <a:bodyPr/>
          <a:lstStyle/>
          <a:p>
            <a:r>
              <a:rPr lang="en-US" altLang="ja-JP" dirty="0"/>
              <a:t>②</a:t>
            </a:r>
            <a:r>
              <a:rPr lang="ja-JP" altLang="en-US" dirty="0"/>
              <a:t>モデルの学習</a:t>
            </a:r>
            <a:r>
              <a:rPr lang="ja-JP" altLang="en-US" dirty="0" smtClean="0"/>
              <a:t>：</a:t>
            </a:r>
            <a:r>
              <a:rPr lang="ja-JP" altLang="en-US" dirty="0" smtClean="0"/>
              <a:t>全体</a:t>
            </a:r>
            <a:r>
              <a:rPr lang="ja-JP" altLang="en-US" dirty="0" smtClean="0"/>
              <a:t>ステップの説明</a:t>
            </a:r>
            <a:endParaRPr kumimoji="1" lang="ja-JP" altLang="en-US" dirty="0"/>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sp>
        <p:nvSpPr>
          <p:cNvPr id="6" name="角丸四角形 5"/>
          <p:cNvSpPr/>
          <p:nvPr/>
        </p:nvSpPr>
        <p:spPr>
          <a:xfrm>
            <a:off x="2477255" y="2815142"/>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a:t>サンプル</a:t>
            </a:r>
            <a:r>
              <a:rPr lang="en-US" altLang="ja-JP" sz="1400" dirty="0"/>
              <a:t>1</a:t>
            </a:r>
            <a:endParaRPr kumimoji="1" lang="ja-JP" altLang="en-US" sz="1400" dirty="0"/>
          </a:p>
        </p:txBody>
      </p:sp>
      <p:sp>
        <p:nvSpPr>
          <p:cNvPr id="34" name="角丸四角形 33"/>
          <p:cNvSpPr/>
          <p:nvPr/>
        </p:nvSpPr>
        <p:spPr>
          <a:xfrm>
            <a:off x="2470913" y="4169607"/>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a:t>サンプル</a:t>
            </a:r>
            <a:r>
              <a:rPr lang="ja-JP" altLang="ja-JP" sz="1400" dirty="0"/>
              <a:t>2</a:t>
            </a:r>
            <a:endParaRPr kumimoji="1" lang="ja-JP" altLang="en-US" sz="1400" dirty="0"/>
          </a:p>
        </p:txBody>
      </p:sp>
      <p:sp>
        <p:nvSpPr>
          <p:cNvPr id="35" name="角丸四角形 34"/>
          <p:cNvSpPr/>
          <p:nvPr/>
        </p:nvSpPr>
        <p:spPr>
          <a:xfrm>
            <a:off x="2475909" y="5524070"/>
            <a:ext cx="1097362" cy="777429"/>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a:t>サンプル</a:t>
            </a:r>
            <a:r>
              <a:rPr lang="en-US" altLang="ja-JP" sz="1400" dirty="0"/>
              <a:t>3</a:t>
            </a:r>
            <a:endParaRPr kumimoji="1" lang="ja-JP" altLang="en-US" sz="1400" dirty="0"/>
          </a:p>
        </p:txBody>
      </p:sp>
      <p:sp>
        <p:nvSpPr>
          <p:cNvPr id="39" name="角丸四角形 38"/>
          <p:cNvSpPr/>
          <p:nvPr/>
        </p:nvSpPr>
        <p:spPr>
          <a:xfrm>
            <a:off x="634033" y="2752052"/>
            <a:ext cx="1097362" cy="2793317"/>
          </a:xfrm>
          <a:prstGeom prst="roundRect">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smtClean="0"/>
              <a:t>学習</a:t>
            </a:r>
            <a:endParaRPr kumimoji="1" lang="en-US" altLang="ja-JP" sz="1400" dirty="0" smtClean="0"/>
          </a:p>
          <a:p>
            <a:pPr algn="ctr"/>
            <a:r>
              <a:rPr kumimoji="1" lang="ja-JP" altLang="en-US" sz="1400" dirty="0" smtClean="0"/>
              <a:t>データ</a:t>
            </a:r>
            <a:endParaRPr kumimoji="1" lang="ja-JP" altLang="en-US" sz="1400" dirty="0"/>
          </a:p>
        </p:txBody>
      </p:sp>
      <p:cxnSp>
        <p:nvCxnSpPr>
          <p:cNvPr id="14" name="直線矢印コネクタ 13"/>
          <p:cNvCxnSpPr>
            <a:stCxn id="39" idx="3"/>
            <a:endCxn id="6" idx="1"/>
          </p:cNvCxnSpPr>
          <p:nvPr/>
        </p:nvCxnSpPr>
        <p:spPr>
          <a:xfrm flipV="1">
            <a:off x="1731395" y="3203857"/>
            <a:ext cx="745860" cy="944854"/>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47" name="直線矢印コネクタ 46"/>
          <p:cNvCxnSpPr>
            <a:stCxn id="39" idx="3"/>
            <a:endCxn id="34" idx="1"/>
          </p:cNvCxnSpPr>
          <p:nvPr/>
        </p:nvCxnSpPr>
        <p:spPr>
          <a:xfrm>
            <a:off x="1731395" y="4148711"/>
            <a:ext cx="739518" cy="409611"/>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50" name="直線矢印コネクタ 49"/>
          <p:cNvCxnSpPr>
            <a:stCxn id="39" idx="3"/>
            <a:endCxn id="35" idx="1"/>
          </p:cNvCxnSpPr>
          <p:nvPr/>
        </p:nvCxnSpPr>
        <p:spPr>
          <a:xfrm>
            <a:off x="1731395" y="4148711"/>
            <a:ext cx="744514" cy="1764074"/>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53" name="直線矢印コネクタ 52"/>
          <p:cNvCxnSpPr>
            <a:cxnSpLocks/>
            <a:stCxn id="6" idx="3"/>
          </p:cNvCxnSpPr>
          <p:nvPr/>
        </p:nvCxnSpPr>
        <p:spPr>
          <a:xfrm flipV="1">
            <a:off x="3574617" y="3203856"/>
            <a:ext cx="507747" cy="1"/>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57" name="直線矢印コネクタ 56"/>
          <p:cNvCxnSpPr>
            <a:cxnSpLocks/>
            <a:stCxn id="34" idx="3"/>
          </p:cNvCxnSpPr>
          <p:nvPr/>
        </p:nvCxnSpPr>
        <p:spPr>
          <a:xfrm>
            <a:off x="3568275" y="4558322"/>
            <a:ext cx="501405" cy="810"/>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62" name="直線矢印コネクタ 61"/>
          <p:cNvCxnSpPr>
            <a:cxnSpLocks/>
            <a:stCxn id="35" idx="3"/>
          </p:cNvCxnSpPr>
          <p:nvPr/>
        </p:nvCxnSpPr>
        <p:spPr>
          <a:xfrm flipV="1">
            <a:off x="3573271" y="5904706"/>
            <a:ext cx="509093" cy="8079"/>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96" name="角丸四角形 95"/>
          <p:cNvSpPr/>
          <p:nvPr/>
        </p:nvSpPr>
        <p:spPr>
          <a:xfrm>
            <a:off x="10460605" y="4125378"/>
            <a:ext cx="1097362" cy="777429"/>
          </a:xfrm>
          <a:prstGeom prst="roundRect">
            <a:avLst/>
          </a:prstGeom>
          <a:solidFill>
            <a:schemeClr val="accent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smtClean="0"/>
              <a:t>予測結果</a:t>
            </a:r>
            <a:endParaRPr kumimoji="1" lang="ja-JP" altLang="en-US" sz="1400" dirty="0"/>
          </a:p>
        </p:txBody>
      </p:sp>
      <p:sp>
        <p:nvSpPr>
          <p:cNvPr id="98" name="正方形/長方形 97"/>
          <p:cNvSpPr/>
          <p:nvPr/>
        </p:nvSpPr>
        <p:spPr>
          <a:xfrm>
            <a:off x="9494406" y="2752054"/>
            <a:ext cx="424470" cy="3530140"/>
          </a:xfrm>
          <a:prstGeom prst="rect">
            <a:avLst/>
          </a:prstGeom>
          <a:solidFill>
            <a:schemeClr val="accent1"/>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vert="eaVert" rtlCol="0" anchor="ctr"/>
          <a:lstStyle/>
          <a:p>
            <a:pPr algn="ctr"/>
            <a:r>
              <a:rPr lang="ja-JP" altLang="en-US" dirty="0">
                <a:solidFill>
                  <a:schemeClr val="bg1"/>
                </a:solidFill>
              </a:rPr>
              <a:t>平均</a:t>
            </a:r>
            <a:endParaRPr kumimoji="1" lang="ja-JP" altLang="en-US" dirty="0">
              <a:solidFill>
                <a:schemeClr val="bg1"/>
              </a:solidFill>
            </a:endParaRPr>
          </a:p>
        </p:txBody>
      </p:sp>
      <p:sp>
        <p:nvSpPr>
          <p:cNvPr id="128" name="角丸四角形 127"/>
          <p:cNvSpPr/>
          <p:nvPr/>
        </p:nvSpPr>
        <p:spPr>
          <a:xfrm>
            <a:off x="10460605" y="2764877"/>
            <a:ext cx="1097362" cy="777429"/>
          </a:xfrm>
          <a:prstGeom prst="roundRect">
            <a:avLst/>
          </a:prstGeom>
          <a:solidFill>
            <a:schemeClr val="accent6"/>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kumimoji="1" lang="ja-JP" altLang="en-US" sz="1400" dirty="0"/>
              <a:t>実測</a:t>
            </a:r>
          </a:p>
        </p:txBody>
      </p:sp>
      <p:sp>
        <p:nvSpPr>
          <p:cNvPr id="129" name="正方形/長方形 128"/>
          <p:cNvSpPr/>
          <p:nvPr/>
        </p:nvSpPr>
        <p:spPr>
          <a:xfrm>
            <a:off x="2131687" y="2671026"/>
            <a:ext cx="3843839" cy="3815807"/>
          </a:xfrm>
          <a:prstGeom prst="rect">
            <a:avLst/>
          </a:prstGeom>
          <a:no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vert="eaVert" rtlCol="0" anchor="ctr"/>
          <a:lstStyle/>
          <a:p>
            <a:pPr algn="ctr"/>
            <a:endParaRPr kumimoji="1" lang="ja-JP" altLang="en-US" dirty="0">
              <a:solidFill>
                <a:schemeClr val="bg1"/>
              </a:solidFill>
            </a:endParaRPr>
          </a:p>
        </p:txBody>
      </p:sp>
      <p:sp>
        <p:nvSpPr>
          <p:cNvPr id="28" name="ホームベース 21">
            <a:extLst>
              <a:ext uri="{FF2B5EF4-FFF2-40B4-BE49-F238E27FC236}">
                <a16:creationId xmlns:a16="http://schemas.microsoft.com/office/drawing/2014/main" xmlns="" id="{FBFC58D7-E562-4A49-84FC-5C955154979A}"/>
              </a:ext>
            </a:extLst>
          </p:cNvPr>
          <p:cNvSpPr/>
          <p:nvPr/>
        </p:nvSpPr>
        <p:spPr>
          <a:xfrm>
            <a:off x="510245" y="1767844"/>
            <a:ext cx="1667472" cy="484632"/>
          </a:xfrm>
          <a:prstGeom prst="homePlate">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a:t>読み込み</a:t>
            </a:r>
            <a:endParaRPr kumimoji="1" lang="ja-JP" altLang="en-US" dirty="0"/>
          </a:p>
        </p:txBody>
      </p:sp>
      <p:sp>
        <p:nvSpPr>
          <p:cNvPr id="30" name="山形 22">
            <a:extLst>
              <a:ext uri="{FF2B5EF4-FFF2-40B4-BE49-F238E27FC236}">
                <a16:creationId xmlns:a16="http://schemas.microsoft.com/office/drawing/2014/main" xmlns="" id="{DBF90350-9FC4-4C6C-AC4F-06822F015A16}"/>
              </a:ext>
            </a:extLst>
          </p:cNvPr>
          <p:cNvSpPr/>
          <p:nvPr/>
        </p:nvSpPr>
        <p:spPr>
          <a:xfrm>
            <a:off x="2040977" y="1767070"/>
            <a:ext cx="4184001" cy="484632"/>
          </a:xfrm>
          <a:prstGeom prst="chevron">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ja-JP" dirty="0">
                <a:solidFill>
                  <a:srgbClr val="FFFFFF"/>
                </a:solidFill>
              </a:rPr>
              <a:t>AI</a:t>
            </a:r>
            <a:r>
              <a:rPr lang="ja-JP" altLang="en-US" dirty="0">
                <a:solidFill>
                  <a:srgbClr val="FFFFFF"/>
                </a:solidFill>
              </a:rPr>
              <a:t>モデルの学習</a:t>
            </a:r>
            <a:endParaRPr kumimoji="1" lang="ja-JP" altLang="en-US" dirty="0">
              <a:solidFill>
                <a:srgbClr val="FFFFFF"/>
              </a:solidFill>
            </a:endParaRPr>
          </a:p>
        </p:txBody>
      </p:sp>
      <p:sp>
        <p:nvSpPr>
          <p:cNvPr id="33" name="山形 22">
            <a:extLst>
              <a:ext uri="{FF2B5EF4-FFF2-40B4-BE49-F238E27FC236}">
                <a16:creationId xmlns:a16="http://schemas.microsoft.com/office/drawing/2014/main" xmlns="" id="{EAAD27F8-65D4-4E32-808F-0FB4CF812E9D}"/>
              </a:ext>
            </a:extLst>
          </p:cNvPr>
          <p:cNvSpPr/>
          <p:nvPr/>
        </p:nvSpPr>
        <p:spPr>
          <a:xfrm>
            <a:off x="6077576" y="1761093"/>
            <a:ext cx="3515014" cy="484632"/>
          </a:xfrm>
          <a:prstGeom prst="chevron">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FFFFFF"/>
                </a:solidFill>
              </a:rPr>
              <a:t>検証</a:t>
            </a:r>
            <a:endParaRPr kumimoji="1" lang="ja-JP" altLang="en-US" dirty="0">
              <a:solidFill>
                <a:srgbClr val="FFFFFF"/>
              </a:solidFill>
            </a:endParaRPr>
          </a:p>
        </p:txBody>
      </p:sp>
      <p:cxnSp>
        <p:nvCxnSpPr>
          <p:cNvPr id="55" name="コネクタ: カギ線 54">
            <a:extLst>
              <a:ext uri="{FF2B5EF4-FFF2-40B4-BE49-F238E27FC236}">
                <a16:creationId xmlns:a16="http://schemas.microsoft.com/office/drawing/2014/main" xmlns="" id="{6A46368B-ED06-4CFD-B84B-F076FDF27EE8}"/>
              </a:ext>
            </a:extLst>
          </p:cNvPr>
          <p:cNvCxnSpPr>
            <a:cxnSpLocks/>
            <a:stCxn id="93" idx="3"/>
            <a:endCxn id="98" idx="1"/>
          </p:cNvCxnSpPr>
          <p:nvPr/>
        </p:nvCxnSpPr>
        <p:spPr>
          <a:xfrm>
            <a:off x="8832895" y="3181645"/>
            <a:ext cx="661511" cy="1335479"/>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71" name="コネクタ: カギ線 70">
            <a:extLst>
              <a:ext uri="{FF2B5EF4-FFF2-40B4-BE49-F238E27FC236}">
                <a16:creationId xmlns:a16="http://schemas.microsoft.com/office/drawing/2014/main" xmlns="" id="{F407D6A8-287D-4163-A110-886A4795D5D6}"/>
              </a:ext>
            </a:extLst>
          </p:cNvPr>
          <p:cNvCxnSpPr>
            <a:cxnSpLocks/>
            <a:stCxn id="97" idx="3"/>
            <a:endCxn id="98" idx="1"/>
          </p:cNvCxnSpPr>
          <p:nvPr/>
        </p:nvCxnSpPr>
        <p:spPr>
          <a:xfrm flipV="1">
            <a:off x="8837890" y="4517124"/>
            <a:ext cx="656516" cy="1379811"/>
          </a:xfrm>
          <a:prstGeom prst="bentConnector3">
            <a:avLst>
              <a:gd name="adj1" fmla="val 50000"/>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81" name="直線矢印コネクタ 80">
            <a:extLst>
              <a:ext uri="{FF2B5EF4-FFF2-40B4-BE49-F238E27FC236}">
                <a16:creationId xmlns:a16="http://schemas.microsoft.com/office/drawing/2014/main" xmlns="" id="{085D13D6-81DB-450A-ACB2-42B91C2DD357}"/>
              </a:ext>
            </a:extLst>
          </p:cNvPr>
          <p:cNvCxnSpPr>
            <a:cxnSpLocks/>
            <a:stCxn id="95" idx="3"/>
            <a:endCxn id="98" idx="1"/>
          </p:cNvCxnSpPr>
          <p:nvPr/>
        </p:nvCxnSpPr>
        <p:spPr>
          <a:xfrm>
            <a:off x="8860568" y="4513428"/>
            <a:ext cx="633838" cy="3696"/>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84" name="直線矢印コネクタ 83">
            <a:extLst>
              <a:ext uri="{FF2B5EF4-FFF2-40B4-BE49-F238E27FC236}">
                <a16:creationId xmlns:a16="http://schemas.microsoft.com/office/drawing/2014/main" xmlns="" id="{E4722863-5DF2-4F5D-B978-671B91DF0F03}"/>
              </a:ext>
            </a:extLst>
          </p:cNvPr>
          <p:cNvCxnSpPr>
            <a:cxnSpLocks/>
            <a:stCxn id="98" idx="3"/>
            <a:endCxn id="96" idx="1"/>
          </p:cNvCxnSpPr>
          <p:nvPr/>
        </p:nvCxnSpPr>
        <p:spPr>
          <a:xfrm flipV="1">
            <a:off x="9918876" y="4514093"/>
            <a:ext cx="541729" cy="3031"/>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
        <p:nvSpPr>
          <p:cNvPr id="89" name="テキスト ボックス 88">
            <a:extLst>
              <a:ext uri="{FF2B5EF4-FFF2-40B4-BE49-F238E27FC236}">
                <a16:creationId xmlns:a16="http://schemas.microsoft.com/office/drawing/2014/main" xmlns="" id="{A31582B3-6C0A-413A-BFE1-9E06CB5BF684}"/>
              </a:ext>
            </a:extLst>
          </p:cNvPr>
          <p:cNvSpPr txBox="1"/>
          <p:nvPr/>
        </p:nvSpPr>
        <p:spPr>
          <a:xfrm>
            <a:off x="10778453" y="3647077"/>
            <a:ext cx="461665" cy="323877"/>
          </a:xfrm>
          <a:prstGeom prst="rect">
            <a:avLst/>
          </a:prstGeom>
          <a:noFill/>
        </p:spPr>
        <p:txBody>
          <a:bodyPr vert="eaVert" wrap="square" rtlCol="0">
            <a:spAutoFit/>
          </a:bodyPr>
          <a:lstStyle/>
          <a:p>
            <a:r>
              <a:rPr kumimoji="1" lang="ja-JP" altLang="en-US" dirty="0"/>
              <a:t>≒</a:t>
            </a:r>
            <a:endParaRPr kumimoji="1" lang="en-US" altLang="ja-JP" dirty="0"/>
          </a:p>
        </p:txBody>
      </p:sp>
      <p:cxnSp>
        <p:nvCxnSpPr>
          <p:cNvPr id="90" name="コネクタ: カギ線 89">
            <a:extLst>
              <a:ext uri="{FF2B5EF4-FFF2-40B4-BE49-F238E27FC236}">
                <a16:creationId xmlns:a16="http://schemas.microsoft.com/office/drawing/2014/main" xmlns="" id="{AC7BD090-C4E4-4422-87C8-1C5CA42C8FC5}"/>
              </a:ext>
            </a:extLst>
          </p:cNvPr>
          <p:cNvCxnSpPr>
            <a:cxnSpLocks/>
            <a:stCxn id="92" idx="0"/>
            <a:endCxn id="89" idx="3"/>
          </p:cNvCxnSpPr>
          <p:nvPr/>
        </p:nvCxnSpPr>
        <p:spPr>
          <a:xfrm rot="5400000" flipH="1" flipV="1">
            <a:off x="10278097" y="4531194"/>
            <a:ext cx="1684199" cy="239844"/>
          </a:xfrm>
          <a:prstGeom prst="bentConnector4">
            <a:avLst>
              <a:gd name="adj1" fmla="val 23735"/>
              <a:gd name="adj2" fmla="val 37338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2" name="テキスト ボックス 91">
            <a:extLst>
              <a:ext uri="{FF2B5EF4-FFF2-40B4-BE49-F238E27FC236}">
                <a16:creationId xmlns:a16="http://schemas.microsoft.com/office/drawing/2014/main" xmlns="" id="{725CB176-1029-453A-B018-9B519DC232AB}"/>
              </a:ext>
            </a:extLst>
          </p:cNvPr>
          <p:cNvSpPr txBox="1"/>
          <p:nvPr/>
        </p:nvSpPr>
        <p:spPr>
          <a:xfrm>
            <a:off x="9913385" y="5493215"/>
            <a:ext cx="2173777" cy="646331"/>
          </a:xfrm>
          <a:prstGeom prst="rect">
            <a:avLst/>
          </a:prstGeom>
          <a:noFill/>
        </p:spPr>
        <p:txBody>
          <a:bodyPr wrap="square">
            <a:spAutoFit/>
          </a:bodyPr>
          <a:lstStyle/>
          <a:p>
            <a:r>
              <a:rPr lang="ja-JP" altLang="en-US" sz="1200" dirty="0"/>
              <a:t>実測と予測の誤差が小さいほど精度がいいモデル</a:t>
            </a:r>
            <a:endParaRPr lang="en-US" altLang="ja-JP" sz="1200" dirty="0"/>
          </a:p>
          <a:p>
            <a:r>
              <a:rPr lang="ja-JP" altLang="en-US" sz="1200" dirty="0"/>
              <a:t>＝結果の信頼性が高い</a:t>
            </a:r>
          </a:p>
        </p:txBody>
      </p:sp>
      <p:sp>
        <p:nvSpPr>
          <p:cNvPr id="46" name="角丸四角形 45"/>
          <p:cNvSpPr/>
          <p:nvPr/>
        </p:nvSpPr>
        <p:spPr>
          <a:xfrm>
            <a:off x="639029" y="5624751"/>
            <a:ext cx="1097362" cy="719408"/>
          </a:xfrm>
          <a:prstGeom prst="roundRect">
            <a:avLst/>
          </a:prstGeom>
          <a:solidFill>
            <a:schemeClr val="accent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検証</a:t>
            </a:r>
            <a:endParaRPr kumimoji="1" lang="en-US" altLang="ja-JP" sz="1400" dirty="0" smtClean="0"/>
          </a:p>
          <a:p>
            <a:pPr algn="ctr"/>
            <a:r>
              <a:rPr kumimoji="1" lang="ja-JP" altLang="en-US" sz="1400" dirty="0" smtClean="0"/>
              <a:t>データ</a:t>
            </a:r>
            <a:endParaRPr kumimoji="1" lang="ja-JP" altLang="en-US" sz="1400" dirty="0"/>
          </a:p>
        </p:txBody>
      </p:sp>
      <p:sp>
        <p:nvSpPr>
          <p:cNvPr id="56" name="山形 22">
            <a:extLst>
              <a:ext uri="{FF2B5EF4-FFF2-40B4-BE49-F238E27FC236}">
                <a16:creationId xmlns:a16="http://schemas.microsoft.com/office/drawing/2014/main" xmlns="" id="{EAAD27F8-65D4-4E32-808F-0FB4CF812E9D}"/>
              </a:ext>
            </a:extLst>
          </p:cNvPr>
          <p:cNvSpPr/>
          <p:nvPr/>
        </p:nvSpPr>
        <p:spPr>
          <a:xfrm>
            <a:off x="9467863" y="1766070"/>
            <a:ext cx="2476846" cy="484632"/>
          </a:xfrm>
          <a:prstGeom prst="chevron">
            <a:avLst/>
          </a:prstGeom>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dirty="0" smtClean="0">
                <a:solidFill>
                  <a:srgbClr val="FFFFFF"/>
                </a:solidFill>
              </a:rPr>
              <a:t>精度の確認</a:t>
            </a:r>
            <a:endParaRPr kumimoji="1" lang="ja-JP" altLang="en-US" dirty="0">
              <a:solidFill>
                <a:srgbClr val="FFFFFF"/>
              </a:solidFill>
            </a:endParaRPr>
          </a:p>
        </p:txBody>
      </p:sp>
      <p:sp>
        <p:nvSpPr>
          <p:cNvPr id="67" name="角丸四角形 66"/>
          <p:cNvSpPr/>
          <p:nvPr/>
        </p:nvSpPr>
        <p:spPr>
          <a:xfrm>
            <a:off x="6097968" y="4144159"/>
            <a:ext cx="1097362" cy="719408"/>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検証</a:t>
            </a:r>
            <a:endParaRPr kumimoji="1" lang="en-US" altLang="ja-JP" sz="1400" dirty="0" smtClean="0"/>
          </a:p>
          <a:p>
            <a:pPr algn="ctr"/>
            <a:r>
              <a:rPr kumimoji="1" lang="ja-JP" altLang="en-US" sz="1400" dirty="0" smtClean="0"/>
              <a:t>データ</a:t>
            </a:r>
            <a:endParaRPr kumimoji="1" lang="ja-JP" altLang="en-US" sz="1400" dirty="0"/>
          </a:p>
        </p:txBody>
      </p:sp>
      <p:sp>
        <p:nvSpPr>
          <p:cNvPr id="69" name="角丸四角形 68"/>
          <p:cNvSpPr/>
          <p:nvPr/>
        </p:nvSpPr>
        <p:spPr>
          <a:xfrm>
            <a:off x="6114303" y="2822330"/>
            <a:ext cx="1097362" cy="719408"/>
          </a:xfrm>
          <a:prstGeom prst="roundRect">
            <a:avLst/>
          </a:prstGeom>
          <a:solidFill>
            <a:schemeClr val="accent5"/>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検証</a:t>
            </a:r>
            <a:endParaRPr kumimoji="1" lang="en-US" altLang="ja-JP" sz="1400" dirty="0" smtClean="0"/>
          </a:p>
          <a:p>
            <a:pPr algn="ctr"/>
            <a:r>
              <a:rPr kumimoji="1" lang="ja-JP" altLang="en-US" sz="1400" dirty="0" smtClean="0"/>
              <a:t>データ</a:t>
            </a:r>
            <a:endParaRPr kumimoji="1" lang="ja-JP" altLang="en-US" sz="1400" dirty="0"/>
          </a:p>
        </p:txBody>
      </p:sp>
      <p:sp>
        <p:nvSpPr>
          <p:cNvPr id="70" name="角丸四角形 69"/>
          <p:cNvSpPr/>
          <p:nvPr/>
        </p:nvSpPr>
        <p:spPr>
          <a:xfrm>
            <a:off x="6114303" y="5543983"/>
            <a:ext cx="1097362" cy="719408"/>
          </a:xfrm>
          <a:prstGeom prst="roundRect">
            <a:avLst/>
          </a:prstGeom>
          <a:solidFill>
            <a:srgbClr val="008CD2"/>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ja-JP" altLang="en-US" sz="1400" dirty="0" smtClean="0"/>
              <a:t>検証</a:t>
            </a:r>
            <a:endParaRPr kumimoji="1" lang="en-US" altLang="ja-JP" sz="1400" dirty="0" smtClean="0"/>
          </a:p>
          <a:p>
            <a:pPr algn="ctr"/>
            <a:r>
              <a:rPr kumimoji="1" lang="ja-JP" altLang="en-US" sz="1400" dirty="0" smtClean="0"/>
              <a:t>データ</a:t>
            </a:r>
            <a:endParaRPr kumimoji="1" lang="ja-JP" altLang="en-US" sz="1400" dirty="0"/>
          </a:p>
        </p:txBody>
      </p:sp>
      <p:sp>
        <p:nvSpPr>
          <p:cNvPr id="41" name="テキスト ボックス 40"/>
          <p:cNvSpPr txBox="1"/>
          <p:nvPr/>
        </p:nvSpPr>
        <p:spPr>
          <a:xfrm>
            <a:off x="6474431" y="6543309"/>
            <a:ext cx="184666" cy="369332"/>
          </a:xfrm>
          <a:prstGeom prst="rect">
            <a:avLst/>
          </a:prstGeom>
          <a:noFill/>
        </p:spPr>
        <p:txBody>
          <a:bodyPr wrap="none" rtlCol="0">
            <a:spAutoFit/>
          </a:bodyPr>
          <a:lstStyle/>
          <a:p>
            <a:endParaRPr kumimoji="1" lang="ja-JP" altLang="en-US" dirty="0"/>
          </a:p>
        </p:txBody>
      </p:sp>
      <p:pic>
        <p:nvPicPr>
          <p:cNvPr id="93" name="図 92"/>
          <p:cNvPicPr>
            <a:picLocks noChangeAspect="1"/>
          </p:cNvPicPr>
          <p:nvPr/>
        </p:nvPicPr>
        <p:blipFill>
          <a:blip r:embed="rId2"/>
          <a:stretch>
            <a:fillRect/>
          </a:stretch>
        </p:blipFill>
        <p:spPr>
          <a:xfrm>
            <a:off x="7568361" y="2835976"/>
            <a:ext cx="1264534" cy="691337"/>
          </a:xfrm>
          <a:prstGeom prst="rect">
            <a:avLst/>
          </a:prstGeom>
        </p:spPr>
      </p:pic>
      <p:pic>
        <p:nvPicPr>
          <p:cNvPr id="95" name="図 94"/>
          <p:cNvPicPr>
            <a:picLocks noChangeAspect="1"/>
          </p:cNvPicPr>
          <p:nvPr/>
        </p:nvPicPr>
        <p:blipFill>
          <a:blip r:embed="rId2"/>
          <a:stretch>
            <a:fillRect/>
          </a:stretch>
        </p:blipFill>
        <p:spPr>
          <a:xfrm>
            <a:off x="7596034" y="4167759"/>
            <a:ext cx="1264534" cy="691337"/>
          </a:xfrm>
          <a:prstGeom prst="rect">
            <a:avLst/>
          </a:prstGeom>
        </p:spPr>
      </p:pic>
      <p:pic>
        <p:nvPicPr>
          <p:cNvPr id="97" name="図 96"/>
          <p:cNvPicPr>
            <a:picLocks noChangeAspect="1"/>
          </p:cNvPicPr>
          <p:nvPr/>
        </p:nvPicPr>
        <p:blipFill>
          <a:blip r:embed="rId2"/>
          <a:stretch>
            <a:fillRect/>
          </a:stretch>
        </p:blipFill>
        <p:spPr>
          <a:xfrm>
            <a:off x="7573356" y="5551266"/>
            <a:ext cx="1264534" cy="691337"/>
          </a:xfrm>
          <a:prstGeom prst="rect">
            <a:avLst/>
          </a:prstGeom>
        </p:spPr>
      </p:pic>
      <p:pic>
        <p:nvPicPr>
          <p:cNvPr id="101" name="図 100"/>
          <p:cNvPicPr>
            <a:picLocks noChangeAspect="1"/>
          </p:cNvPicPr>
          <p:nvPr/>
        </p:nvPicPr>
        <p:blipFill>
          <a:blip r:embed="rId2"/>
          <a:stretch>
            <a:fillRect/>
          </a:stretch>
        </p:blipFill>
        <p:spPr>
          <a:xfrm>
            <a:off x="4069681" y="2852294"/>
            <a:ext cx="1264534" cy="691337"/>
          </a:xfrm>
          <a:prstGeom prst="rect">
            <a:avLst/>
          </a:prstGeom>
        </p:spPr>
      </p:pic>
      <p:pic>
        <p:nvPicPr>
          <p:cNvPr id="102" name="図 101"/>
          <p:cNvPicPr>
            <a:picLocks noChangeAspect="1"/>
          </p:cNvPicPr>
          <p:nvPr/>
        </p:nvPicPr>
        <p:blipFill>
          <a:blip r:embed="rId2"/>
          <a:stretch>
            <a:fillRect/>
          </a:stretch>
        </p:blipFill>
        <p:spPr>
          <a:xfrm>
            <a:off x="4012987" y="4235801"/>
            <a:ext cx="1264534" cy="691337"/>
          </a:xfrm>
          <a:prstGeom prst="rect">
            <a:avLst/>
          </a:prstGeom>
        </p:spPr>
      </p:pic>
      <p:pic>
        <p:nvPicPr>
          <p:cNvPr id="103" name="図 102"/>
          <p:cNvPicPr>
            <a:picLocks noChangeAspect="1"/>
          </p:cNvPicPr>
          <p:nvPr/>
        </p:nvPicPr>
        <p:blipFill>
          <a:blip r:embed="rId2"/>
          <a:stretch>
            <a:fillRect/>
          </a:stretch>
        </p:blipFill>
        <p:spPr>
          <a:xfrm>
            <a:off x="4047003" y="5528586"/>
            <a:ext cx="1264534" cy="691337"/>
          </a:xfrm>
          <a:prstGeom prst="rect">
            <a:avLst/>
          </a:prstGeom>
        </p:spPr>
      </p:pic>
      <p:cxnSp>
        <p:nvCxnSpPr>
          <p:cNvPr id="104" name="直線矢印コネクタ 103"/>
          <p:cNvCxnSpPr>
            <a:cxnSpLocks/>
          </p:cNvCxnSpPr>
          <p:nvPr/>
        </p:nvCxnSpPr>
        <p:spPr>
          <a:xfrm flipV="1">
            <a:off x="5223733" y="3197493"/>
            <a:ext cx="507747" cy="1"/>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105" name="直線矢印コネクタ 104"/>
          <p:cNvCxnSpPr>
            <a:cxnSpLocks/>
          </p:cNvCxnSpPr>
          <p:nvPr/>
        </p:nvCxnSpPr>
        <p:spPr>
          <a:xfrm flipV="1">
            <a:off x="5212395" y="4558320"/>
            <a:ext cx="507747" cy="1"/>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106" name="直線矢印コネクタ 105"/>
          <p:cNvCxnSpPr>
            <a:cxnSpLocks/>
          </p:cNvCxnSpPr>
          <p:nvPr/>
        </p:nvCxnSpPr>
        <p:spPr>
          <a:xfrm flipV="1">
            <a:off x="5269088" y="5907806"/>
            <a:ext cx="507747" cy="1"/>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107" name="直線矢印コネクタ 106"/>
          <p:cNvCxnSpPr>
            <a:cxnSpLocks/>
            <a:stCxn id="69" idx="3"/>
            <a:endCxn id="93" idx="1"/>
          </p:cNvCxnSpPr>
          <p:nvPr/>
        </p:nvCxnSpPr>
        <p:spPr>
          <a:xfrm flipV="1">
            <a:off x="7211665" y="3181645"/>
            <a:ext cx="356696" cy="389"/>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120" name="直線矢印コネクタ 119"/>
          <p:cNvCxnSpPr>
            <a:cxnSpLocks/>
            <a:stCxn id="67" idx="3"/>
            <a:endCxn id="95" idx="1"/>
          </p:cNvCxnSpPr>
          <p:nvPr/>
        </p:nvCxnSpPr>
        <p:spPr>
          <a:xfrm>
            <a:off x="7195330" y="4503863"/>
            <a:ext cx="400704" cy="9565"/>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cxnSp>
        <p:nvCxnSpPr>
          <p:cNvPr id="123" name="直線矢印コネクタ 122"/>
          <p:cNvCxnSpPr>
            <a:cxnSpLocks/>
            <a:stCxn id="70" idx="3"/>
            <a:endCxn id="97" idx="1"/>
          </p:cNvCxnSpPr>
          <p:nvPr/>
        </p:nvCxnSpPr>
        <p:spPr>
          <a:xfrm flipV="1">
            <a:off x="7211665" y="5896935"/>
            <a:ext cx="361691" cy="6752"/>
          </a:xfrm>
          <a:prstGeom prst="straightConnector1">
            <a:avLst/>
          </a:prstGeom>
          <a:ln>
            <a:tailEnd type="arrow"/>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509684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a:extLst>
              <a:ext uri="{FF2B5EF4-FFF2-40B4-BE49-F238E27FC236}">
                <a16:creationId xmlns:a16="http://schemas.microsoft.com/office/drawing/2014/main" xmlns="" id="{AED62B2F-01A5-4A52-A821-CB2C3E203EA7}"/>
              </a:ext>
            </a:extLst>
          </p:cNvPr>
          <p:cNvSpPr>
            <a:spLocks noGrp="1"/>
          </p:cNvSpPr>
          <p:nvPr>
            <p:ph type="body" sz="quarter" idx="18"/>
          </p:nvPr>
        </p:nvSpPr>
        <p:spPr/>
        <p:txBody>
          <a:bodyPr/>
          <a:lstStyle/>
          <a:p>
            <a:r>
              <a:rPr kumimoji="1" lang="ja-JP" altLang="en-US" sz="1800" b="0" dirty="0"/>
              <a:t>個々の「発見する要素」に対するモデルの精度</a:t>
            </a:r>
            <a:r>
              <a:rPr kumimoji="1" lang="ja-JP" altLang="en-US" sz="1800" b="0" dirty="0" smtClean="0"/>
              <a:t>結果</a:t>
            </a:r>
            <a:r>
              <a:rPr kumimoji="1" lang="ja-JP" altLang="en-US" sz="1800" b="0" dirty="0" smtClean="0"/>
              <a:t>（</a:t>
            </a:r>
            <a:r>
              <a:rPr lang="ja-JP" altLang="en-US" sz="1800" b="0" dirty="0" smtClean="0"/>
              <a:t>予測値</a:t>
            </a:r>
            <a:r>
              <a:rPr lang="ja-JP" altLang="en-US" sz="1800" b="0" dirty="0"/>
              <a:t>と実測値の二乗誤差の</a:t>
            </a:r>
            <a:r>
              <a:rPr lang="ja-JP" altLang="en-US" sz="1800" b="0" dirty="0" smtClean="0"/>
              <a:t>平均</a:t>
            </a:r>
            <a:r>
              <a:rPr lang="en-US" altLang="ja-JP" sz="1800" b="0" dirty="0" smtClean="0"/>
              <a:t>,MSE</a:t>
            </a:r>
            <a:r>
              <a:rPr lang="ja-JP" altLang="en-US" sz="1800" b="0" dirty="0" smtClean="0"/>
              <a:t>）</a:t>
            </a:r>
            <a:r>
              <a:rPr kumimoji="1" lang="ja-JP" altLang="en-US" sz="1800" b="0" dirty="0" smtClean="0"/>
              <a:t>は</a:t>
            </a:r>
            <a:r>
              <a:rPr kumimoji="1" lang="ja-JP" altLang="en-US" sz="1800" b="0" dirty="0"/>
              <a:t>以下の通りです</a:t>
            </a:r>
            <a:r>
              <a:rPr kumimoji="1" lang="ja-JP" altLang="en-US" sz="1800" b="0" dirty="0" smtClean="0"/>
              <a:t>。</a:t>
            </a:r>
            <a:endParaRPr kumimoji="1" lang="en-US" altLang="ja-JP" sz="1800" b="0" dirty="0" smtClean="0"/>
          </a:p>
          <a:p>
            <a:endParaRPr kumimoji="1" lang="en-US" altLang="ja-JP" sz="1800" b="0" dirty="0" smtClean="0"/>
          </a:p>
          <a:p>
            <a:endParaRPr lang="en-US" altLang="ja-JP" sz="1800" b="0" dirty="0"/>
          </a:p>
          <a:p>
            <a:endParaRPr kumimoji="1" lang="en-US" altLang="ja-JP" sz="1800" b="0" dirty="0" smtClean="0"/>
          </a:p>
          <a:p>
            <a:endParaRPr lang="en-US" altLang="ja-JP" sz="1800" b="0" dirty="0"/>
          </a:p>
          <a:p>
            <a:endParaRPr kumimoji="1" lang="en-US" altLang="ja-JP" sz="1800" b="0" dirty="0" smtClean="0"/>
          </a:p>
          <a:p>
            <a:endParaRPr lang="en-US" altLang="ja-JP" sz="1800" b="0" dirty="0"/>
          </a:p>
          <a:p>
            <a:endParaRPr kumimoji="1" lang="en-US" altLang="ja-JP" sz="1800" b="0" dirty="0" smtClean="0"/>
          </a:p>
          <a:p>
            <a:endParaRPr lang="en-US" altLang="ja-JP" sz="1800" b="0" dirty="0"/>
          </a:p>
          <a:p>
            <a:endParaRPr kumimoji="1" lang="en-US" altLang="ja-JP" sz="1800" b="0" dirty="0" smtClean="0"/>
          </a:p>
          <a:p>
            <a:r>
              <a:rPr lang="ja-JP" altLang="en-US" sz="1800" b="0" dirty="0" smtClean="0"/>
              <a:t>一般に、</a:t>
            </a:r>
            <a:r>
              <a:rPr lang="en-US" altLang="ja-JP" sz="1800" b="0" dirty="0" smtClean="0"/>
              <a:t>MSE</a:t>
            </a:r>
            <a:r>
              <a:rPr lang="ja-JP" altLang="en-US" sz="1800" b="0" dirty="0" smtClean="0"/>
              <a:t>が小さいほど、精度が高い（モデルの信頼性が高い）と言えますが、データが少ない時は過学習の可能性があります</a:t>
            </a:r>
            <a:endParaRPr kumimoji="1" lang="en-US" altLang="ja-JP" sz="1800" b="0" dirty="0" smtClean="0"/>
          </a:p>
          <a:p>
            <a:endParaRPr lang="en-US" altLang="ja-JP" sz="1800" b="0" dirty="0"/>
          </a:p>
          <a:p>
            <a:endParaRPr kumimoji="1" lang="ja-JP" altLang="en-US" sz="1800" b="0" dirty="0"/>
          </a:p>
        </p:txBody>
      </p:sp>
      <p:sp>
        <p:nvSpPr>
          <p:cNvPr id="3" name="テキスト プレースホルダー 2">
            <a:extLst>
              <a:ext uri="{FF2B5EF4-FFF2-40B4-BE49-F238E27FC236}">
                <a16:creationId xmlns:a16="http://schemas.microsoft.com/office/drawing/2014/main" xmlns="" id="{0207B8BD-C15D-4D3A-8C47-532129D550F8}"/>
              </a:ext>
            </a:extLst>
          </p:cNvPr>
          <p:cNvSpPr>
            <a:spLocks noGrp="1"/>
          </p:cNvSpPr>
          <p:nvPr>
            <p:ph type="body" sz="quarter" idx="20"/>
          </p:nvPr>
        </p:nvSpPr>
        <p:spPr/>
        <p:txBody>
          <a:bodyPr/>
          <a:lstStyle/>
          <a:p>
            <a:r>
              <a:rPr kumimoji="1" lang="ja-JP" altLang="en-US" dirty="0"/>
              <a:t>➁モデルの学習：</a:t>
            </a:r>
            <a:r>
              <a:rPr kumimoji="1" lang="ja-JP" altLang="en-US" dirty="0" smtClean="0"/>
              <a:t>精度</a:t>
            </a:r>
            <a:r>
              <a:rPr kumimoji="1" lang="ja-JP" altLang="en-US" dirty="0" smtClean="0"/>
              <a:t>の確認</a:t>
            </a:r>
            <a:endParaRPr kumimoji="1" lang="ja-JP" altLang="en-US" dirty="0"/>
          </a:p>
        </p:txBody>
      </p:sp>
      <p:sp>
        <p:nvSpPr>
          <p:cNvPr id="4" name="日付プレースホルダー 3">
            <a:extLst>
              <a:ext uri="{FF2B5EF4-FFF2-40B4-BE49-F238E27FC236}">
                <a16:creationId xmlns:a16="http://schemas.microsoft.com/office/drawing/2014/main" xmlns="" id="{4976C1DF-8CF9-41B1-BD89-8A9F4FC737AE}"/>
              </a:ext>
            </a:extLst>
          </p:cNvPr>
          <p:cNvSpPr>
            <a:spLocks noGrp="1"/>
          </p:cNvSpPr>
          <p:nvPr>
            <p:ph type="dt" sz="half" idx="19"/>
          </p:nvPr>
        </p:nvSpPr>
        <p:spPr/>
        <p:txBody>
          <a:bodyPr/>
          <a:lstStyle/>
          <a:p>
            <a:fld id="{FCAFAC13-DB77-42F2-BE26-45BA5532FD50}" type="datetime4">
              <a:rPr lang="en-US" altLang="ja-JP" smtClean="0"/>
              <a:pPr/>
              <a:t>2023年 11月 21日 </a:t>
            </a:fld>
            <a:endParaRPr lang="en-US" dirty="0"/>
          </a:p>
        </p:txBody>
      </p:sp>
      <p:graphicFrame>
        <p:nvGraphicFramePr>
          <p:cNvPr id="5" name="表 4"/>
          <p:cNvGraphicFramePr>
            <a:graphicFrameLocks noGrp="1"/>
          </p:cNvGraphicFramePr>
          <p:nvPr>
            <p:extLst>
              <p:ext uri="{D42A27DB-BD31-4B8C-83A1-F6EECF244321}">
                <p14:modId xmlns:p14="http://schemas.microsoft.com/office/powerpoint/2010/main" val="3940952373"/>
              </p:ext>
            </p:extLst>
          </p:nvPr>
        </p:nvGraphicFramePr>
        <p:xfrm>
          <a:off x="535283" y="1553609"/>
          <a:ext cx="7694317" cy="1753986"/>
        </p:xfrm>
        <a:graphic>
          <a:graphicData uri="http://schemas.openxmlformats.org/drawingml/2006/table">
            <a:tbl>
              <a:tblPr firstRow="1" bandRow="1">
                <a:tableStyleId>{5C22544A-7EE6-4342-B048-85BDC9FD1C3A}</a:tableStyleId>
              </a:tblPr>
              <a:tblGrid>
                <a:gridCol w="2741617"/>
                <a:gridCol w="1803100"/>
                <a:gridCol w="3149600"/>
              </a:tblGrid>
              <a:tr h="292331">
                <a:tc>
                  <a:txBody>
                    <a:bodyPr/>
                    <a:lstStyle/>
                    <a:p>
                      <a:pPr algn="ctr"/>
                      <a:r>
                        <a:rPr kumimoji="1" lang="ja-JP" altLang="en-US" sz="1200" dirty="0" smtClean="0">
                          <a:solidFill>
                            <a:schemeClr val="bg1"/>
                          </a:solidFill>
                        </a:rPr>
                        <a:t>発見する要素</a:t>
                      </a:r>
                      <a:endParaRPr kumimoji="1" lang="ja-JP" altLang="en-US" sz="1200" dirty="0">
                        <a:solidFill>
                          <a:schemeClr val="bg1"/>
                        </a:solidFill>
                      </a:endParaRPr>
                    </a:p>
                  </a:txBody>
                  <a:tcPr/>
                </a:tc>
                <a:tc>
                  <a:txBody>
                    <a:bodyPr/>
                    <a:lstStyle/>
                    <a:p>
                      <a:pPr algn="ctr"/>
                      <a:r>
                        <a:rPr kumimoji="1" lang="en-US" altLang="ja-JP" sz="1200" dirty="0" smtClean="0">
                          <a:solidFill>
                            <a:schemeClr val="bg1"/>
                          </a:solidFill>
                        </a:rPr>
                        <a:t>MSE</a:t>
                      </a:r>
                      <a:r>
                        <a:rPr kumimoji="1" lang="ja-JP" altLang="en-US" sz="1200" dirty="0" smtClean="0">
                          <a:solidFill>
                            <a:schemeClr val="bg1"/>
                          </a:solidFill>
                        </a:rPr>
                        <a:t>（平均二乗誤差）</a:t>
                      </a:r>
                      <a:endParaRPr kumimoji="1" lang="ja-JP" altLang="en-US" sz="1200" dirty="0">
                        <a:solidFill>
                          <a:schemeClr val="bg1"/>
                        </a:solidFill>
                      </a:endParaRPr>
                    </a:p>
                  </a:txBody>
                  <a:tcPr/>
                </a:tc>
                <a:tc>
                  <a:txBody>
                    <a:bodyPr/>
                    <a:lstStyle/>
                    <a:p>
                      <a:pPr algn="ctr"/>
                      <a:r>
                        <a:rPr kumimoji="1" lang="ja-JP" altLang="en-US" sz="1200" dirty="0" smtClean="0">
                          <a:solidFill>
                            <a:schemeClr val="bg1"/>
                          </a:solidFill>
                        </a:rPr>
                        <a:t>備考</a:t>
                      </a:r>
                      <a:endParaRPr kumimoji="1" lang="en-US" altLang="ja-JP" sz="1200" dirty="0" smtClean="0">
                        <a:solidFill>
                          <a:schemeClr val="bg1"/>
                        </a:solidFill>
                      </a:endParaRPr>
                    </a:p>
                  </a:txBody>
                  <a:tcPr/>
                </a:tc>
              </a:tr>
              <a:tr h="29233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1200" dirty="0" smtClean="0">
                          <a:solidFill>
                            <a:srgbClr val="333333"/>
                          </a:solidFill>
                        </a:rPr>
                        <a:t>順立装置在庫量</a:t>
                      </a:r>
                      <a:r>
                        <a:rPr lang="en-US" altLang="ja-JP" sz="1200" dirty="0" smtClean="0">
                          <a:solidFill>
                            <a:srgbClr val="333333"/>
                          </a:solidFill>
                        </a:rPr>
                        <a:t>/</a:t>
                      </a:r>
                      <a:r>
                        <a:rPr lang="ja-JP" altLang="en-US" sz="1200" dirty="0" smtClean="0">
                          <a:solidFill>
                            <a:srgbClr val="333333"/>
                          </a:solidFill>
                        </a:rPr>
                        <a:t>設計値</a:t>
                      </a:r>
                      <a:r>
                        <a:rPr lang="en-US" altLang="ja-JP" sz="1200" dirty="0" smtClean="0">
                          <a:solidFill>
                            <a:srgbClr val="333333"/>
                          </a:solidFill>
                        </a:rPr>
                        <a:t>MAX</a:t>
                      </a:r>
                    </a:p>
                  </a:txBody>
                  <a:tcPr/>
                </a:tc>
                <a:tc>
                  <a:txBody>
                    <a:bodyPr/>
                    <a:lstStyle/>
                    <a:p>
                      <a:pPr algn="ctr"/>
                      <a:r>
                        <a:rPr kumimoji="1" lang="en-US" altLang="ja-JP" sz="1200" dirty="0" smtClean="0">
                          <a:solidFill>
                            <a:srgbClr val="333333"/>
                          </a:solidFill>
                        </a:rPr>
                        <a:t>0.175</a:t>
                      </a:r>
                      <a:endParaRPr kumimoji="1" lang="ja-JP" altLang="en-US" sz="1200" dirty="0">
                        <a:solidFill>
                          <a:srgbClr val="333333"/>
                        </a:solidFill>
                      </a:endParaRPr>
                    </a:p>
                  </a:txBody>
                  <a:tcPr/>
                </a:tc>
                <a:tc>
                  <a:txBody>
                    <a:bodyPr/>
                    <a:lstStyle/>
                    <a:p>
                      <a:pPr algn="l"/>
                      <a:endParaRPr kumimoji="1" lang="ja-JP" altLang="en-US" sz="1200" dirty="0">
                        <a:solidFill>
                          <a:srgbClr val="333333"/>
                        </a:solidFill>
                      </a:endParaRPr>
                    </a:p>
                  </a:txBody>
                  <a:tcPr/>
                </a:tc>
              </a:tr>
              <a:tr h="29233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1200" dirty="0" smtClean="0">
                          <a:solidFill>
                            <a:srgbClr val="333333"/>
                          </a:solidFill>
                        </a:rPr>
                        <a:t>順立装置在庫量</a:t>
                      </a:r>
                      <a:r>
                        <a:rPr lang="en-US" altLang="ja-JP" sz="1200" dirty="0" smtClean="0">
                          <a:solidFill>
                            <a:srgbClr val="333333"/>
                          </a:solidFill>
                        </a:rPr>
                        <a:t>/</a:t>
                      </a:r>
                      <a:r>
                        <a:rPr lang="ja-JP" altLang="en-US" sz="1200" dirty="0" smtClean="0">
                          <a:solidFill>
                            <a:srgbClr val="333333"/>
                          </a:solidFill>
                        </a:rPr>
                        <a:t>設計値</a:t>
                      </a:r>
                      <a:r>
                        <a:rPr lang="en-US" altLang="ja-JP" sz="1200" dirty="0" smtClean="0">
                          <a:solidFill>
                            <a:srgbClr val="333333"/>
                          </a:solidFill>
                        </a:rPr>
                        <a:t>MIN</a:t>
                      </a:r>
                    </a:p>
                  </a:txBody>
                  <a:tcPr/>
                </a:tc>
                <a:tc>
                  <a:txBody>
                    <a:bodyPr/>
                    <a:lstStyle/>
                    <a:p>
                      <a:pPr algn="ctr"/>
                      <a:r>
                        <a:rPr kumimoji="1" lang="en-US" altLang="ja-JP" sz="1200" dirty="0" smtClean="0">
                          <a:solidFill>
                            <a:srgbClr val="333333"/>
                          </a:solidFill>
                        </a:rPr>
                        <a:t>1.530</a:t>
                      </a:r>
                      <a:endParaRPr kumimoji="1" lang="ja-JP" altLang="en-US" sz="1200" dirty="0">
                        <a:solidFill>
                          <a:srgbClr val="333333"/>
                        </a:solidFill>
                      </a:endParaRPr>
                    </a:p>
                  </a:txBody>
                  <a:tcPr/>
                </a:tc>
                <a:tc>
                  <a:txBody>
                    <a:bodyPr/>
                    <a:lstStyle/>
                    <a:p>
                      <a:pPr algn="l"/>
                      <a:r>
                        <a:rPr kumimoji="1" lang="ja-JP" altLang="en-US" sz="1200" dirty="0" smtClean="0">
                          <a:solidFill>
                            <a:srgbClr val="333333"/>
                          </a:solidFill>
                        </a:rPr>
                        <a:t>外れ値的に大きい値を取るものがある</a:t>
                      </a:r>
                      <a:endParaRPr kumimoji="1" lang="ja-JP" altLang="en-US" sz="1200" dirty="0">
                        <a:solidFill>
                          <a:srgbClr val="333333"/>
                        </a:solidFill>
                      </a:endParaRPr>
                    </a:p>
                  </a:txBody>
                  <a:tcPr/>
                </a:tc>
              </a:tr>
              <a:tr h="292331">
                <a:tc>
                  <a:txBody>
                    <a:bodyPr/>
                    <a:lstStyle/>
                    <a:p>
                      <a:pPr algn="ctr"/>
                      <a:r>
                        <a:rPr lang="ja-JP" altLang="en-US" sz="1200" dirty="0" smtClean="0">
                          <a:solidFill>
                            <a:srgbClr val="333333"/>
                          </a:solidFill>
                        </a:rPr>
                        <a:t>先週からの順立装置在庫量の増加率</a:t>
                      </a:r>
                      <a:endParaRPr kumimoji="1" lang="ja-JP" altLang="en-US" sz="1200" dirty="0">
                        <a:solidFill>
                          <a:srgbClr val="333333"/>
                        </a:solidFill>
                      </a:endParaRPr>
                    </a:p>
                  </a:txBody>
                  <a:tcPr/>
                </a:tc>
                <a:tc>
                  <a:txBody>
                    <a:bodyPr/>
                    <a:lstStyle/>
                    <a:p>
                      <a:pPr algn="ctr"/>
                      <a:r>
                        <a:rPr kumimoji="1" lang="en-US" altLang="ja-JP" sz="1200" dirty="0" smtClean="0">
                          <a:solidFill>
                            <a:srgbClr val="333333"/>
                          </a:solidFill>
                        </a:rPr>
                        <a:t>0.327</a:t>
                      </a:r>
                      <a:endParaRPr kumimoji="1" lang="ja-JP" altLang="en-US" sz="1200" dirty="0">
                        <a:solidFill>
                          <a:srgbClr val="333333"/>
                        </a:solidFill>
                      </a:endParaRPr>
                    </a:p>
                  </a:txBody>
                  <a:tcPr/>
                </a:tc>
                <a:tc>
                  <a:txBody>
                    <a:bodyPr/>
                    <a:lstStyle/>
                    <a:p>
                      <a:pPr algn="l"/>
                      <a:endParaRPr kumimoji="1" lang="ja-JP" altLang="en-US" sz="1200" dirty="0">
                        <a:solidFill>
                          <a:srgbClr val="333333"/>
                        </a:solidFill>
                      </a:endParaRPr>
                    </a:p>
                  </a:txBody>
                  <a:tcPr/>
                </a:tc>
              </a:tr>
              <a:tr h="29233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1200" dirty="0" smtClean="0">
                          <a:solidFill>
                            <a:srgbClr val="333333"/>
                          </a:solidFill>
                        </a:rPr>
                        <a:t>社内</a:t>
                      </a:r>
                      <a:r>
                        <a:rPr lang="en-US" altLang="ja-JP" sz="1200" dirty="0" smtClean="0">
                          <a:solidFill>
                            <a:srgbClr val="333333"/>
                          </a:solidFill>
                        </a:rPr>
                        <a:t>LT</a:t>
                      </a:r>
                      <a:r>
                        <a:rPr lang="ja-JP" altLang="en-US" sz="1200" dirty="0" smtClean="0">
                          <a:solidFill>
                            <a:srgbClr val="333333"/>
                          </a:solidFill>
                        </a:rPr>
                        <a:t>（検収</a:t>
                      </a:r>
                      <a:r>
                        <a:rPr lang="en-US" altLang="ja-JP" sz="1200" dirty="0" smtClean="0">
                          <a:solidFill>
                            <a:srgbClr val="333333"/>
                          </a:solidFill>
                        </a:rPr>
                        <a:t>〜</a:t>
                      </a:r>
                      <a:r>
                        <a:rPr lang="ja-JP" altLang="en-US" sz="1200" dirty="0" smtClean="0">
                          <a:solidFill>
                            <a:srgbClr val="333333"/>
                          </a:solidFill>
                        </a:rPr>
                        <a:t>回収</a:t>
                      </a:r>
                      <a:r>
                        <a:rPr lang="en-US" altLang="ja-JP" sz="1200" dirty="0" smtClean="0">
                          <a:solidFill>
                            <a:srgbClr val="333333"/>
                          </a:solidFill>
                        </a:rPr>
                        <a:t>LT</a:t>
                      </a:r>
                      <a:r>
                        <a:rPr lang="ja-JP" altLang="en-US" sz="1200" dirty="0" smtClean="0">
                          <a:solidFill>
                            <a:srgbClr val="333333"/>
                          </a:solidFill>
                        </a:rPr>
                        <a:t>）</a:t>
                      </a:r>
                      <a:r>
                        <a:rPr lang="en-US" altLang="ja-JP" sz="1200" dirty="0" smtClean="0">
                          <a:solidFill>
                            <a:srgbClr val="333333"/>
                          </a:solidFill>
                        </a:rPr>
                        <a:t>/</a:t>
                      </a:r>
                      <a:r>
                        <a:rPr lang="ja-JP" altLang="en-US" sz="1200" dirty="0" smtClean="0">
                          <a:solidFill>
                            <a:srgbClr val="333333"/>
                          </a:solidFill>
                        </a:rPr>
                        <a:t>設計値</a:t>
                      </a:r>
                      <a:endParaRPr lang="en-US" altLang="ja-JP" sz="1200" dirty="0" smtClean="0">
                        <a:solidFill>
                          <a:srgbClr val="333333"/>
                        </a:solidFill>
                      </a:endParaRPr>
                    </a:p>
                  </a:txBody>
                  <a:tcPr/>
                </a:tc>
                <a:tc>
                  <a:txBody>
                    <a:bodyPr/>
                    <a:lstStyle/>
                    <a:p>
                      <a:pPr algn="ctr"/>
                      <a:r>
                        <a:rPr kumimoji="1" lang="en-US" altLang="ja-JP" sz="1200" dirty="0" smtClean="0">
                          <a:solidFill>
                            <a:srgbClr val="333333"/>
                          </a:solidFill>
                        </a:rPr>
                        <a:t>0.566</a:t>
                      </a:r>
                      <a:endParaRPr kumimoji="1" lang="ja-JP" altLang="en-US" sz="1200" dirty="0">
                        <a:solidFill>
                          <a:srgbClr val="333333"/>
                        </a:solidFill>
                      </a:endParaRPr>
                    </a:p>
                  </a:txBody>
                  <a:tcPr/>
                </a:tc>
                <a:tc>
                  <a:txBody>
                    <a:bodyPr/>
                    <a:lstStyle/>
                    <a:p>
                      <a:pPr algn="l"/>
                      <a:endParaRPr kumimoji="1" lang="ja-JP" altLang="en-US" sz="1200" dirty="0">
                        <a:solidFill>
                          <a:srgbClr val="333333"/>
                        </a:solidFill>
                      </a:endParaRPr>
                    </a:p>
                  </a:txBody>
                  <a:tcPr/>
                </a:tc>
              </a:tr>
              <a:tr h="292331">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ja-JP" altLang="en-US" sz="1200" dirty="0" smtClean="0">
                          <a:solidFill>
                            <a:srgbClr val="333333"/>
                          </a:solidFill>
                        </a:rPr>
                        <a:t>先週からの社内</a:t>
                      </a:r>
                      <a:r>
                        <a:rPr lang="en-US" altLang="ja-JP" sz="1200" dirty="0" smtClean="0">
                          <a:solidFill>
                            <a:srgbClr val="333333"/>
                          </a:solidFill>
                        </a:rPr>
                        <a:t>LT</a:t>
                      </a:r>
                      <a:r>
                        <a:rPr lang="ja-JP" altLang="en-US" sz="1200" dirty="0" smtClean="0">
                          <a:solidFill>
                            <a:srgbClr val="333333"/>
                          </a:solidFill>
                        </a:rPr>
                        <a:t>の増加率</a:t>
                      </a:r>
                      <a:endParaRPr lang="en-US" altLang="ja-JP" sz="1200" dirty="0" smtClean="0">
                        <a:solidFill>
                          <a:srgbClr val="333333"/>
                        </a:solidFill>
                      </a:endParaRPr>
                    </a:p>
                  </a:txBody>
                  <a:tcPr/>
                </a:tc>
                <a:tc>
                  <a:txBody>
                    <a:bodyPr/>
                    <a:lstStyle/>
                    <a:p>
                      <a:pPr algn="ctr"/>
                      <a:r>
                        <a:rPr kumimoji="1" lang="en-US" altLang="ja-JP" sz="1200" dirty="0" smtClean="0">
                          <a:solidFill>
                            <a:srgbClr val="333333"/>
                          </a:solidFill>
                        </a:rPr>
                        <a:t>0.382</a:t>
                      </a:r>
                      <a:endParaRPr kumimoji="1" lang="ja-JP" altLang="en-US" sz="1200" dirty="0">
                        <a:solidFill>
                          <a:srgbClr val="333333"/>
                        </a:solidFill>
                      </a:endParaRPr>
                    </a:p>
                  </a:txBody>
                  <a:tcPr/>
                </a:tc>
                <a:tc>
                  <a:txBody>
                    <a:bodyPr/>
                    <a:lstStyle/>
                    <a:p>
                      <a:pPr algn="l"/>
                      <a:endParaRPr kumimoji="1" lang="ja-JP" altLang="en-US" sz="1200" dirty="0">
                        <a:solidFill>
                          <a:srgbClr val="333333"/>
                        </a:solidFill>
                      </a:endParaRPr>
                    </a:p>
                  </a:txBody>
                  <a:tcPr/>
                </a:tc>
              </a:tr>
            </a:tbl>
          </a:graphicData>
        </a:graphic>
      </p:graphicFrame>
      <p:sp>
        <p:nvSpPr>
          <p:cNvPr id="12" name="円/楕円 11"/>
          <p:cNvSpPr/>
          <p:nvPr/>
        </p:nvSpPr>
        <p:spPr>
          <a:xfrm>
            <a:off x="600952" y="4604131"/>
            <a:ext cx="2846029" cy="1190723"/>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800" dirty="0" smtClean="0"/>
          </a:p>
        </p:txBody>
      </p:sp>
      <p:sp>
        <p:nvSpPr>
          <p:cNvPr id="13" name="円/楕円 12"/>
          <p:cNvSpPr/>
          <p:nvPr/>
        </p:nvSpPr>
        <p:spPr>
          <a:xfrm>
            <a:off x="2074993" y="4876296"/>
            <a:ext cx="1274936" cy="651369"/>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kumimoji="1" lang="ja-JP" altLang="en-US" sz="800" dirty="0" smtClean="0"/>
          </a:p>
        </p:txBody>
      </p:sp>
      <p:pic>
        <p:nvPicPr>
          <p:cNvPr id="14" name="図 13" descr="スクリーンショット 2023-11-22 2.19.2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96396" y="1517690"/>
            <a:ext cx="2720506" cy="1748572"/>
          </a:xfrm>
          <a:prstGeom prst="rect">
            <a:avLst/>
          </a:prstGeom>
        </p:spPr>
      </p:pic>
    </p:spTree>
    <p:extLst>
      <p:ext uri="{BB962C8B-B14F-4D97-AF65-F5344CB8AC3E}">
        <p14:creationId xmlns:p14="http://schemas.microsoft.com/office/powerpoint/2010/main" val="4893030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プレースホルダー 1"/>
          <p:cNvSpPr>
            <a:spLocks noGrp="1"/>
          </p:cNvSpPr>
          <p:nvPr>
            <p:ph type="body" sz="quarter" idx="18"/>
          </p:nvPr>
        </p:nvSpPr>
        <p:spPr/>
        <p:txBody>
          <a:bodyPr/>
          <a:lstStyle/>
          <a:p>
            <a:r>
              <a:rPr kumimoji="1" lang="ja-JP" altLang="en-US" sz="1800" b="0" dirty="0"/>
              <a:t>「影響する因子」の影響度を定量化するために、</a:t>
            </a:r>
            <a:r>
              <a:rPr kumimoji="1" lang="en-US" altLang="ja-JP" sz="1800" b="0" dirty="0"/>
              <a:t>SHAP</a:t>
            </a:r>
            <a:r>
              <a:rPr kumimoji="1" lang="ja-JP" altLang="en-US" sz="1800" b="0" dirty="0"/>
              <a:t>値を計算します。</a:t>
            </a:r>
            <a:r>
              <a:rPr kumimoji="1" lang="en-US" altLang="ja-JP" sz="1800" b="0" dirty="0"/>
              <a:t>SHAP</a:t>
            </a:r>
            <a:r>
              <a:rPr kumimoji="1" lang="ja-JP" altLang="en-US" sz="1800" b="0" dirty="0"/>
              <a:t>値とは、機械学習</a:t>
            </a:r>
            <a:r>
              <a:rPr kumimoji="1" lang="ja-JP" altLang="en-US" sz="1800" b="0" dirty="0" smtClean="0"/>
              <a:t>モデル</a:t>
            </a:r>
            <a:r>
              <a:rPr lang="ja-JP" altLang="en-US" sz="1800" b="0" dirty="0" smtClean="0"/>
              <a:t>に入</a:t>
            </a:r>
            <a:r>
              <a:rPr kumimoji="1" lang="ja-JP" altLang="en-US" sz="1800" b="0" dirty="0" smtClean="0"/>
              <a:t>力</a:t>
            </a:r>
            <a:r>
              <a:rPr kumimoji="1" lang="ja-JP" altLang="en-US" sz="1800" b="0" dirty="0" smtClean="0"/>
              <a:t>される「ある変数（影響する因子）」</a:t>
            </a:r>
            <a:r>
              <a:rPr kumimoji="1" lang="ja-JP" altLang="en-US" sz="1800" b="0" dirty="0" smtClean="0"/>
              <a:t>が</a:t>
            </a:r>
            <a:r>
              <a:rPr kumimoji="1" lang="ja-JP" altLang="en-US" sz="1800" b="0" dirty="0"/>
              <a:t>そのモデル</a:t>
            </a:r>
            <a:r>
              <a:rPr kumimoji="1" lang="ja-JP" altLang="en-US" sz="1800" b="0" dirty="0" smtClean="0"/>
              <a:t>の</a:t>
            </a:r>
            <a:r>
              <a:rPr kumimoji="1" lang="ja-JP" altLang="en-US" sz="1800" b="0" dirty="0" smtClean="0"/>
              <a:t>「</a:t>
            </a:r>
            <a:r>
              <a:rPr kumimoji="1" lang="ja-JP" altLang="en-US" sz="1800" b="0" dirty="0" smtClean="0"/>
              <a:t>出力</a:t>
            </a:r>
            <a:r>
              <a:rPr kumimoji="1" lang="ja-JP" altLang="en-US" sz="1800" b="0" dirty="0" smtClean="0"/>
              <a:t>（発見する要素）</a:t>
            </a:r>
            <a:r>
              <a:rPr kumimoji="1" lang="ja-JP" altLang="en-US" sz="1800" b="0" dirty="0" smtClean="0"/>
              <a:t>に</a:t>
            </a:r>
            <a:r>
              <a:rPr kumimoji="1" lang="ja-JP" altLang="en-US" sz="1800" b="0" dirty="0"/>
              <a:t>どの程度影響を与えるか</a:t>
            </a:r>
            <a:r>
              <a:rPr kumimoji="1" lang="ja-JP" altLang="en-US" sz="1800" b="0" dirty="0" smtClean="0"/>
              <a:t>を</a:t>
            </a:r>
            <a:r>
              <a:rPr lang="ja-JP" altLang="en-US" sz="1800" b="0" dirty="0" smtClean="0"/>
              <a:t>定量化</a:t>
            </a:r>
            <a:r>
              <a:rPr kumimoji="1" lang="ja-JP" altLang="en-US" sz="1800" b="0" dirty="0" smtClean="0"/>
              <a:t>する</a:t>
            </a:r>
            <a:r>
              <a:rPr kumimoji="1" lang="ja-JP" altLang="en-US" sz="1800" b="0" dirty="0"/>
              <a:t>ため</a:t>
            </a:r>
            <a:r>
              <a:rPr kumimoji="1" lang="ja-JP" altLang="en-US" sz="1800" b="0" dirty="0" smtClean="0"/>
              <a:t>の</a:t>
            </a:r>
            <a:r>
              <a:rPr lang="ja-JP" altLang="en-US" sz="1800" b="0" dirty="0" smtClean="0"/>
              <a:t>指標です。</a:t>
            </a:r>
            <a:endParaRPr lang="en-US" altLang="ja-JP" sz="1800" b="0" dirty="0" smtClean="0"/>
          </a:p>
          <a:p>
            <a:endParaRPr kumimoji="1" lang="en-US" altLang="ja-JP" sz="1800" b="0" dirty="0"/>
          </a:p>
          <a:p>
            <a:r>
              <a:rPr lang="ja-JP" altLang="en-US" sz="1800" b="0" dirty="0" smtClean="0"/>
              <a:t>例として、「発見する要素」を「社内</a:t>
            </a:r>
            <a:r>
              <a:rPr lang="en-US" altLang="ja-JP" sz="1800" b="0" dirty="0" smtClean="0"/>
              <a:t>LT/</a:t>
            </a:r>
            <a:r>
              <a:rPr lang="ja-JP" altLang="en-US" sz="1800" b="0" dirty="0" smtClean="0"/>
              <a:t>設計値」とした際の、</a:t>
            </a:r>
            <a:r>
              <a:rPr lang="ja-JP" altLang="en-US" sz="1800" b="0" dirty="0" smtClean="0"/>
              <a:t>品番</a:t>
            </a:r>
            <a:r>
              <a:rPr lang="ja-JP" altLang="en-US" sz="1800" b="0" dirty="0">
                <a:solidFill>
                  <a:srgbClr val="000000"/>
                </a:solidFill>
                <a:latin typeface="Lucida Grande"/>
                <a:ea typeface="Lucida Grande"/>
                <a:cs typeface="Lucida Grande"/>
              </a:rPr>
              <a:t>01912ECB010の</a:t>
            </a:r>
            <a:r>
              <a:rPr lang="en-US" altLang="ja-JP" sz="1800" b="0" dirty="0">
                <a:solidFill>
                  <a:srgbClr val="000000"/>
                </a:solidFill>
                <a:latin typeface="Lucida Grande"/>
                <a:ea typeface="Lucida Grande"/>
                <a:cs typeface="Lucida Grande"/>
              </a:rPr>
              <a:t>9</a:t>
            </a:r>
            <a:r>
              <a:rPr lang="ja-JP" altLang="en-US" sz="1800" b="0" dirty="0">
                <a:solidFill>
                  <a:srgbClr val="000000"/>
                </a:solidFill>
                <a:latin typeface="Lucida Grande"/>
                <a:ea typeface="Lucida Grande"/>
                <a:cs typeface="Lucida Grande"/>
              </a:rPr>
              <a:t>月</a:t>
            </a:r>
            <a:r>
              <a:rPr lang="en-US" altLang="ja-JP" sz="1800" b="0" dirty="0">
                <a:solidFill>
                  <a:srgbClr val="000000"/>
                </a:solidFill>
                <a:latin typeface="Lucida Grande"/>
                <a:ea typeface="Lucida Grande"/>
                <a:cs typeface="Lucida Grande"/>
              </a:rPr>
              <a:t>2</a:t>
            </a:r>
            <a:r>
              <a:rPr lang="ja-JP" altLang="en-US" sz="1800" b="0" dirty="0" smtClean="0">
                <a:solidFill>
                  <a:srgbClr val="000000"/>
                </a:solidFill>
                <a:latin typeface="Lucida Grande"/>
                <a:ea typeface="Lucida Grande"/>
                <a:cs typeface="Lucida Grande"/>
              </a:rPr>
              <a:t>周目</a:t>
            </a:r>
            <a:r>
              <a:rPr lang="ja-JP" altLang="en-US" sz="1800" b="0" dirty="0" smtClean="0">
                <a:solidFill>
                  <a:srgbClr val="000000"/>
                </a:solidFill>
                <a:latin typeface="Lucida Grande"/>
                <a:ea typeface="Lucida Grande"/>
                <a:cs typeface="Lucida Grande"/>
              </a:rPr>
              <a:t>の結果について見ていきます。</a:t>
            </a:r>
            <a:endParaRPr kumimoji="1" lang="en-US" altLang="ja-JP" sz="1800" b="0" dirty="0" smtClean="0"/>
          </a:p>
          <a:p>
            <a:endParaRPr lang="en-US" altLang="ja-JP" sz="1800" b="0" dirty="0"/>
          </a:p>
          <a:p>
            <a:endParaRPr kumimoji="1" lang="en-US" altLang="ja-JP" sz="1800" b="0" dirty="0" smtClean="0"/>
          </a:p>
          <a:p>
            <a:endParaRPr lang="en-US" altLang="ja-JP" sz="1800" b="0" dirty="0"/>
          </a:p>
          <a:p>
            <a:endParaRPr kumimoji="1" lang="en-US" altLang="ja-JP" sz="1800" b="0" dirty="0" smtClean="0"/>
          </a:p>
          <a:p>
            <a:endParaRPr kumimoji="1" lang="en-US" altLang="ja-JP" sz="1800" b="0" dirty="0">
              <a:solidFill>
                <a:schemeClr val="tx1"/>
              </a:solidFill>
            </a:endParaRPr>
          </a:p>
          <a:p>
            <a:endParaRPr lang="en-US" altLang="ja-JP" sz="1400" b="0" dirty="0"/>
          </a:p>
          <a:p>
            <a:endParaRPr lang="en-US" altLang="ja-JP" sz="1400" b="0" dirty="0"/>
          </a:p>
        </p:txBody>
      </p:sp>
      <p:sp>
        <p:nvSpPr>
          <p:cNvPr id="3" name="テキスト プレースホルダー 2"/>
          <p:cNvSpPr>
            <a:spLocks noGrp="1"/>
          </p:cNvSpPr>
          <p:nvPr>
            <p:ph type="body" sz="quarter" idx="20"/>
          </p:nvPr>
        </p:nvSpPr>
        <p:spPr/>
        <p:txBody>
          <a:bodyPr/>
          <a:lstStyle/>
          <a:p>
            <a:r>
              <a:rPr kumimoji="1" lang="en-US" altLang="ja-JP" dirty="0"/>
              <a:t>③</a:t>
            </a:r>
            <a:r>
              <a:rPr kumimoji="1" lang="ja-JP" altLang="en-US" dirty="0"/>
              <a:t>影響度の計算：</a:t>
            </a:r>
            <a:r>
              <a:rPr kumimoji="1" lang="en-US" altLang="ja-JP" dirty="0"/>
              <a:t>SHAP</a:t>
            </a:r>
            <a:r>
              <a:rPr kumimoji="1" lang="ja-JP" altLang="en-US" dirty="0"/>
              <a:t>値の計算</a:t>
            </a:r>
          </a:p>
        </p:txBody>
      </p:sp>
      <p:sp>
        <p:nvSpPr>
          <p:cNvPr id="4" name="日付プレースホルダー 3"/>
          <p:cNvSpPr>
            <a:spLocks noGrp="1"/>
          </p:cNvSpPr>
          <p:nvPr>
            <p:ph type="dt" sz="half" idx="19"/>
          </p:nvPr>
        </p:nvSpPr>
        <p:spPr/>
        <p:txBody>
          <a:bodyPr/>
          <a:lstStyle/>
          <a:p>
            <a:fld id="{FCAFAC13-DB77-42F2-BE26-45BA5532FD50}" type="datetime4">
              <a:rPr lang="en-US" altLang="ja-JP" smtClean="0"/>
              <a:pPr/>
              <a:t>2023年 11月 22日 </a:t>
            </a:fld>
            <a:endParaRPr lang="en-US" dirty="0"/>
          </a:p>
        </p:txBody>
      </p:sp>
      <p:pic>
        <p:nvPicPr>
          <p:cNvPr id="6" name="図 5" descr="スクリーンショット 2023-11-21 8.49.5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122" y="4171951"/>
            <a:ext cx="11104389" cy="1278203"/>
          </a:xfrm>
          <a:prstGeom prst="rect">
            <a:avLst/>
          </a:prstGeom>
        </p:spPr>
      </p:pic>
      <p:sp>
        <p:nvSpPr>
          <p:cNvPr id="5" name="四角形吹き出し 4"/>
          <p:cNvSpPr/>
          <p:nvPr/>
        </p:nvSpPr>
        <p:spPr>
          <a:xfrm>
            <a:off x="5828120" y="2924429"/>
            <a:ext cx="2040978" cy="1145637"/>
          </a:xfrm>
          <a:prstGeom prst="wedgeRectCallout">
            <a:avLst>
              <a:gd name="adj1" fmla="val -36389"/>
              <a:gd name="adj2" fmla="val 73747"/>
            </a:avLst>
          </a:prstGeom>
          <a:noFill/>
          <a:ln>
            <a:solidFill>
              <a:srgbClr val="333333"/>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ja-JP" altLang="en-US" sz="1400" dirty="0" smtClean="0">
                <a:solidFill>
                  <a:srgbClr val="333333"/>
                </a:solidFill>
              </a:rPr>
              <a:t>全データに対するモデルの予測結果の平均値は</a:t>
            </a:r>
            <a:r>
              <a:rPr lang="en-US" altLang="ja-JP" sz="1400" dirty="0" smtClean="0">
                <a:solidFill>
                  <a:srgbClr val="333333"/>
                </a:solidFill>
              </a:rPr>
              <a:t>9.095</a:t>
            </a:r>
            <a:endParaRPr kumimoji="1" lang="ja-JP" altLang="en-US" sz="1400" dirty="0" smtClean="0"/>
          </a:p>
        </p:txBody>
      </p:sp>
      <p:sp>
        <p:nvSpPr>
          <p:cNvPr id="9" name="四角形吹き出し 8"/>
          <p:cNvSpPr/>
          <p:nvPr/>
        </p:nvSpPr>
        <p:spPr>
          <a:xfrm>
            <a:off x="2703619" y="2577859"/>
            <a:ext cx="2040978" cy="1145637"/>
          </a:xfrm>
          <a:prstGeom prst="wedgeRectCallout">
            <a:avLst>
              <a:gd name="adj1" fmla="val -21389"/>
              <a:gd name="adj2" fmla="val 92554"/>
            </a:avLst>
          </a:prstGeom>
          <a:noFill/>
          <a:ln>
            <a:solidFill>
              <a:srgbClr val="333333"/>
            </a:solidFill>
          </a:ln>
          <a:effectLst/>
        </p:spPr>
        <p:style>
          <a:lnRef idx="1">
            <a:schemeClr val="accent1"/>
          </a:lnRef>
          <a:fillRef idx="3">
            <a:schemeClr val="accent1"/>
          </a:fillRef>
          <a:effectRef idx="2">
            <a:schemeClr val="accent1"/>
          </a:effectRef>
          <a:fontRef idx="minor">
            <a:schemeClr val="lt1"/>
          </a:fontRef>
        </p:style>
        <p:txBody>
          <a:bodyPr rtlCol="0" anchor="ctr"/>
          <a:lstStyle/>
          <a:p>
            <a:r>
              <a:rPr lang="ja-JP" altLang="en-US" sz="1400" dirty="0" smtClean="0">
                <a:solidFill>
                  <a:srgbClr val="333333"/>
                </a:solidFill>
              </a:rPr>
              <a:t>品番</a:t>
            </a:r>
            <a:r>
              <a:rPr lang="ja-JP" altLang="en-US" sz="1400" dirty="0" smtClean="0">
                <a:solidFill>
                  <a:srgbClr val="000000"/>
                </a:solidFill>
                <a:latin typeface="Lucida Grande"/>
                <a:ea typeface="Lucida Grande"/>
                <a:cs typeface="Lucida Grande"/>
              </a:rPr>
              <a:t>01912ECB010</a:t>
            </a:r>
            <a:r>
              <a:rPr lang="ja-JP" altLang="en-US" sz="1400" dirty="0">
                <a:solidFill>
                  <a:srgbClr val="000000"/>
                </a:solidFill>
                <a:latin typeface="Lucida Grande"/>
                <a:ea typeface="Lucida Grande"/>
                <a:cs typeface="Lucida Grande"/>
              </a:rPr>
              <a:t>の</a:t>
            </a:r>
            <a:r>
              <a:rPr lang="en-US" altLang="ja-JP" sz="1400" dirty="0">
                <a:solidFill>
                  <a:srgbClr val="000000"/>
                </a:solidFill>
                <a:latin typeface="Lucida Grande"/>
                <a:ea typeface="Lucida Grande"/>
                <a:cs typeface="Lucida Grande"/>
              </a:rPr>
              <a:t>9</a:t>
            </a:r>
            <a:r>
              <a:rPr lang="ja-JP" altLang="en-US" sz="1400" dirty="0">
                <a:solidFill>
                  <a:srgbClr val="000000"/>
                </a:solidFill>
                <a:latin typeface="Lucida Grande"/>
                <a:ea typeface="Lucida Grande"/>
                <a:cs typeface="Lucida Grande"/>
              </a:rPr>
              <a:t>月</a:t>
            </a:r>
            <a:r>
              <a:rPr lang="en-US" altLang="ja-JP" sz="1400" dirty="0">
                <a:solidFill>
                  <a:srgbClr val="000000"/>
                </a:solidFill>
                <a:latin typeface="Lucida Grande"/>
                <a:ea typeface="Lucida Grande"/>
                <a:cs typeface="Lucida Grande"/>
              </a:rPr>
              <a:t>2</a:t>
            </a:r>
            <a:r>
              <a:rPr lang="ja-JP" altLang="en-US" sz="1400" dirty="0">
                <a:solidFill>
                  <a:srgbClr val="000000"/>
                </a:solidFill>
                <a:latin typeface="Lucida Grande"/>
                <a:ea typeface="Lucida Grande"/>
                <a:cs typeface="Lucida Grande"/>
              </a:rPr>
              <a:t>周目</a:t>
            </a:r>
            <a:r>
              <a:rPr lang="ja-JP" altLang="en-US" sz="1400" dirty="0" smtClean="0">
                <a:solidFill>
                  <a:srgbClr val="333333"/>
                </a:solidFill>
              </a:rPr>
              <a:t>に対するモデルの予測結果は</a:t>
            </a:r>
            <a:r>
              <a:rPr lang="en-US" altLang="ja-JP" sz="1400" dirty="0" smtClean="0">
                <a:solidFill>
                  <a:srgbClr val="333333"/>
                </a:solidFill>
              </a:rPr>
              <a:t>4.05</a:t>
            </a:r>
            <a:endParaRPr kumimoji="1" lang="ja-JP" altLang="en-US" sz="1400" dirty="0" smtClean="0"/>
          </a:p>
        </p:txBody>
      </p:sp>
      <p:sp>
        <p:nvSpPr>
          <p:cNvPr id="7" name="正方形/長方形 6"/>
          <p:cNvSpPr/>
          <p:nvPr/>
        </p:nvSpPr>
        <p:spPr>
          <a:xfrm>
            <a:off x="571902" y="5568364"/>
            <a:ext cx="11046078" cy="738664"/>
          </a:xfrm>
          <a:prstGeom prst="rect">
            <a:avLst/>
          </a:prstGeom>
        </p:spPr>
        <p:txBody>
          <a:bodyPr wrap="square">
            <a:spAutoFit/>
          </a:bodyPr>
          <a:lstStyle/>
          <a:p>
            <a:r>
              <a:rPr lang="en-US" altLang="ja-JP" sz="1400" dirty="0"/>
              <a:t>9.095 </a:t>
            </a:r>
            <a:r>
              <a:rPr lang="ja-JP" altLang="en-US" sz="1400" dirty="0" smtClean="0"/>
              <a:t>から</a:t>
            </a:r>
            <a:r>
              <a:rPr lang="en-US" altLang="ja-JP" sz="1400" dirty="0" smtClean="0"/>
              <a:t>4.05</a:t>
            </a:r>
            <a:r>
              <a:rPr lang="ja-JP" altLang="en-US" sz="1400" dirty="0" smtClean="0"/>
              <a:t>までの</a:t>
            </a:r>
            <a:r>
              <a:rPr lang="ja-JP" altLang="en-US" sz="1400" dirty="0"/>
              <a:t>寄与度を、</a:t>
            </a:r>
            <a:r>
              <a:rPr lang="ja-JP" altLang="en-US" sz="1400" dirty="0" smtClean="0"/>
              <a:t>各</a:t>
            </a:r>
            <a:r>
              <a:rPr lang="ja-JP" altLang="en-US" sz="1400" dirty="0" smtClean="0"/>
              <a:t>影響する因子</a:t>
            </a:r>
            <a:r>
              <a:rPr lang="ja-JP" altLang="en-US" sz="1400" dirty="0" smtClean="0"/>
              <a:t>ごとに</a:t>
            </a:r>
            <a:r>
              <a:rPr lang="ja-JP" altLang="en-US" sz="1400" dirty="0"/>
              <a:t>赤色と青色の帯で表しています</a:t>
            </a:r>
            <a:r>
              <a:rPr lang="ja-JP" altLang="en-US" sz="1400" dirty="0" smtClean="0"/>
              <a:t>。</a:t>
            </a:r>
            <a:endParaRPr lang="en-US" altLang="ja-JP" sz="1400" dirty="0" smtClean="0"/>
          </a:p>
          <a:p>
            <a:r>
              <a:rPr lang="ja-JP" altLang="en-US" sz="1400" dirty="0"/>
              <a:t>赤色の帯は、その説明変数が予測値を正の方向へ引き上げる寄与をしていること</a:t>
            </a:r>
            <a:r>
              <a:rPr lang="ja-JP" altLang="en-US" sz="1400" dirty="0" smtClean="0"/>
              <a:t>を</a:t>
            </a:r>
            <a:r>
              <a:rPr lang="en-US" altLang="en-US" sz="1400" dirty="0" smtClean="0"/>
              <a:t>、</a:t>
            </a:r>
            <a:r>
              <a:rPr lang="ja-JP" altLang="en-US" sz="1400" dirty="0" smtClean="0"/>
              <a:t>青色</a:t>
            </a:r>
            <a:r>
              <a:rPr lang="ja-JP" altLang="en-US" sz="1400" dirty="0"/>
              <a:t>の帯は、その説明変数が予測値を負の方向へ引き下げる寄与をしていることを意味します</a:t>
            </a:r>
            <a:r>
              <a:rPr lang="ja-JP" altLang="en-US" sz="1400" dirty="0" smtClean="0"/>
              <a:t>。</a:t>
            </a:r>
            <a:endParaRPr lang="en-US" altLang="ja-JP" sz="1400" dirty="0"/>
          </a:p>
        </p:txBody>
      </p:sp>
    </p:spTree>
    <p:extLst>
      <p:ext uri="{BB962C8B-B14F-4D97-AF65-F5344CB8AC3E}">
        <p14:creationId xmlns:p14="http://schemas.microsoft.com/office/powerpoint/2010/main" val="227111208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アイシンwide">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アイシンwide" id="{9719132A-AE96-4650-9969-4ACCCCDBC9C1}" vid="{AC6CE65C-E27A-4279-9449-0AF11FFDAE82}"/>
    </a:ext>
  </a:extLst>
</a:theme>
</file>

<file path=ppt/theme/theme2.xml><?xml version="1.0" encoding="utf-8"?>
<a:theme xmlns:a="http://schemas.openxmlformats.org/drawingml/2006/main" name="最終頁">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AISINフォーマット_wide.potx" id="{E6ED6B68-B8AB-4240-B5BF-953200F140CE}" vid="{8E07004A-0D74-49DA-BAAA-7DE141297473}"/>
    </a:ext>
  </a:extLst>
</a:theme>
</file>

<file path=ppt/theme/theme3.xml><?xml version="1.0" encoding="utf-8"?>
<a:theme xmlns:a="http://schemas.openxmlformats.org/drawingml/2006/main" name="内容">
  <a:themeElements>
    <a:clrScheme name="AISIN_210408">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008CD2"/>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effectLst/>
      </a:spPr>
      <a:bodyPr rtlCol="0" anchor="ctr"/>
      <a:lstStyle>
        <a:defPPr algn="ctr">
          <a:defRPr kumimoji="1" sz="800" dirty="0" smtClean="0"/>
        </a:defPPr>
      </a:lstStyle>
      <a:style>
        <a:lnRef idx="1">
          <a:schemeClr val="accent1"/>
        </a:lnRef>
        <a:fillRef idx="3">
          <a:schemeClr val="accent1"/>
        </a:fillRef>
        <a:effectRef idx="2">
          <a:schemeClr val="accent1"/>
        </a:effectRef>
        <a:fontRef idx="minor">
          <a:schemeClr val="lt1"/>
        </a:fontRef>
      </a:style>
    </a:spDef>
  </a:objectDefaults>
  <a:extraClrSchemeLst/>
  <a:extLst>
    <a:ext uri="{05A4C25C-085E-4340-85A3-A5531E510DB2}">
      <thm15:themeFamily xmlns:thm15="http://schemas.microsoft.com/office/thememl/2012/main" xmlns="" name="AISINフォーマット_wide.potx" id="{E6ED6B68-B8AB-4240-B5BF-953200F140CE}" vid="{4B783BF8-DEA1-4518-93B8-7E4A5AC19B3A}"/>
    </a:ext>
  </a:extLst>
</a:theme>
</file>

<file path=ppt/theme/theme4.xml><?xml version="1.0" encoding="utf-8"?>
<a:theme xmlns:a="http://schemas.openxmlformats.org/drawingml/2006/main" name="内容［関係社外秘］">
  <a:themeElements>
    <a:clrScheme name="AISIN">
      <a:dk1>
        <a:srgbClr val="333333"/>
      </a:dk1>
      <a:lt1>
        <a:sysClr val="window" lastClr="FFFFFF"/>
      </a:lt1>
      <a:dk2>
        <a:srgbClr val="000000"/>
      </a:dk2>
      <a:lt2>
        <a:srgbClr val="F2F2F2"/>
      </a:lt2>
      <a:accent1>
        <a:srgbClr val="001A72"/>
      </a:accent1>
      <a:accent2>
        <a:srgbClr val="405395"/>
      </a:accent2>
      <a:accent3>
        <a:srgbClr val="808CB8"/>
      </a:accent3>
      <a:accent4>
        <a:srgbClr val="BFC6DC"/>
      </a:accent4>
      <a:accent5>
        <a:srgbClr val="4BBCFF"/>
      </a:accent5>
      <a:accent6>
        <a:srgbClr val="FA0A3C"/>
      </a:accent6>
      <a:hlink>
        <a:srgbClr val="00376B"/>
      </a:hlink>
      <a:folHlink>
        <a:srgbClr val="6E1E64"/>
      </a:folHlink>
    </a:clrScheme>
    <a:fontScheme name="AISIN_ｖ01">
      <a:majorFont>
        <a:latin typeface="Segoe UI"/>
        <a:ea typeface="メイリオ"/>
        <a:cs typeface=""/>
      </a:majorFont>
      <a:minorFont>
        <a:latin typeface="Segoe UI"/>
        <a:ea typeface="メイリオ"/>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A4(AISIN)_関係社外秘.pptx" id="{0E61A696-DCC7-41FA-B91C-DE2E6FD3D105}" vid="{88604F16-AB26-4E05-98EE-030EE2A46DF3}"/>
    </a:ext>
  </a:extLst>
</a:theme>
</file>

<file path=ppt/theme/theme5.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6034</TotalTime>
  <Words>1882</Words>
  <Application>Microsoft Macintosh PowerPoint</Application>
  <PresentationFormat>ユーザー設定</PresentationFormat>
  <Paragraphs>284</Paragraphs>
  <Slides>21</Slides>
  <Notes>0</Notes>
  <HiddenSlides>0</HiddenSlides>
  <MMClips>0</MMClips>
  <ScaleCrop>false</ScaleCrop>
  <HeadingPairs>
    <vt:vector size="4" baseType="variant">
      <vt:variant>
        <vt:lpstr>テーマ</vt:lpstr>
      </vt:variant>
      <vt:variant>
        <vt:i4>4</vt:i4>
      </vt:variant>
      <vt:variant>
        <vt:lpstr>スライド タイトル</vt:lpstr>
      </vt:variant>
      <vt:variant>
        <vt:i4>21</vt:i4>
      </vt:variant>
    </vt:vector>
  </HeadingPairs>
  <TitlesOfParts>
    <vt:vector size="25" baseType="lpstr">
      <vt:lpstr>アイシンwide</vt:lpstr>
      <vt:lpstr>最終頁</vt:lpstr>
      <vt:lpstr>内容</vt:lpstr>
      <vt:lpstr>内容［関係社外秘］</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アイシン精機</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Toyomaru Koji／豊丸　弘爾／AI</dc:creator>
  <cp:lastModifiedBy>sasaoka</cp:lastModifiedBy>
  <cp:revision>192</cp:revision>
  <dcterms:created xsi:type="dcterms:W3CDTF">2022-01-19T01:36:44Z</dcterms:created>
  <dcterms:modified xsi:type="dcterms:W3CDTF">2023-11-21T17:22:37Z</dcterms:modified>
</cp:coreProperties>
</file>